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CE4335E5-A3F0-4707-ACEB-3DCEB3239FF6}">
  <a:tblStyle styleName="Table_0" styleId="{CE4335E5-A3F0-4707-ACEB-3DCEB3239FF6}">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1" styleId="{007CECA3-2DEB-424B-9782-040F1A56E63E}">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2" styleId="{2B287338-9596-452C-92D1-586AB8EB90EC}">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3" styleId="{F6213643-FAED-4B84-A842-7F895FF0CD57}">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4" styleId="{150BA176-A8E7-4A62-B4F2-E5EEB490EC45}">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5" styleId="{0FC4198F-AF34-438F-B124-4B4BB3C68AD4}">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Lst>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9" name="Shape 11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6" name="Shape 1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3" name="Shape 1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2" name="Shape 1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rot="10800000" flipH="1">
            <a:off y="3979800" x="0"/>
            <a:ext cy="2878199" cx="9144000"/>
          </a:xfrm>
          <a:prstGeom prst="rect">
            <a:avLst/>
          </a:prstGeom>
          <a:solidFill>
            <a:schemeClr val="lt1"/>
          </a:solidFill>
          <a:ln>
            <a:noFill/>
          </a:ln>
        </p:spPr>
        <p:txBody>
          <a:bodyPr bIns="45700" rIns="91425" lIns="91425" tIns="45700" anchor="ctr" anchorCtr="0">
            <a:noAutofit/>
          </a:bodyPr>
          <a:lstStyle/>
          <a:p/>
        </p:txBody>
      </p:sp>
      <p:sp>
        <p:nvSpPr>
          <p:cNvPr id="9" name="Shape 9"/>
          <p:cNvSpPr/>
          <p:nvPr/>
        </p:nvSpPr>
        <p:spPr>
          <a:xfrm>
            <a:off y="3190900" x="0"/>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10" name="Shape 10"/>
          <p:cNvSpPr/>
          <p:nvPr/>
        </p:nvSpPr>
        <p:spPr>
          <a:xfrm rot="10800000" flipH="1">
            <a:off y="3980458" x="0"/>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11" name="Shape 11"/>
          <p:cNvSpPr txBox="1"/>
          <p:nvPr>
            <p:ph type="ctrTitle"/>
          </p:nvPr>
        </p:nvSpPr>
        <p:spPr>
          <a:xfrm>
            <a:off y="2329190" x="685800"/>
            <a:ext cy="1650599" cx="7772400"/>
          </a:xfrm>
          <a:prstGeom prst="rect">
            <a:avLst/>
          </a:prstGeom>
          <a:noFill/>
          <a:ln>
            <a:noFill/>
          </a:ln>
        </p:spPr>
        <p:txBody>
          <a:bodyPr bIns="91425" rIns="91425" lIns="91425" tIns="91425" anchor="b" anchorCtr="0"/>
          <a:lstStyle>
            <a:lvl1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1pPr>
            <a:lvl2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2pPr>
            <a:lvl3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3pPr>
            <a:lvl4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4pPr>
            <a:lvl5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5pPr>
            <a:lvl6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6pPr>
            <a:lvl7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7pPr>
            <a:lvl8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8pPr>
            <a:lvl9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9pPr>
          </a:lstStyle>
          <a:p/>
        </p:txBody>
      </p:sp>
      <p:sp>
        <p:nvSpPr>
          <p:cNvPr id="12" name="Shape 12"/>
          <p:cNvSpPr txBox="1"/>
          <p:nvPr>
            <p:ph idx="1" type="subTitle"/>
          </p:nvPr>
        </p:nvSpPr>
        <p:spPr>
          <a:xfrm>
            <a:off y="4124476" x="685800"/>
            <a:ext cy="888899" cx="7772400"/>
          </a:xfrm>
          <a:prstGeom prst="rect">
            <a:avLst/>
          </a:prstGeom>
          <a:noFill/>
          <a:ln>
            <a:noFill/>
          </a:ln>
        </p:spPr>
        <p:txBody>
          <a:bodyPr bIns="91425" rIns="91425" lIns="91425" tIns="91425" anchor="t" anchorCtr="0"/>
          <a:lstStyle>
            <a:lvl1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1pPr>
            <a:lvl2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2pPr>
            <a:lvl3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3pPr>
            <a:lvl4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4pPr>
            <a:lvl5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5pPr>
            <a:lvl6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6pPr>
            <a:lvl7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7pPr>
            <a:lvl8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8pPr>
            <a:lvl9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3" name="Shape 13"/>
        <p:cNvGrpSpPr/>
        <p:nvPr/>
      </p:nvGrpSpPr>
      <p:grpSpPr>
        <a:xfrm>
          <a:off y="0" x="0"/>
          <a:ext cy="0" cx="0"/>
          <a:chOff y="0" x="0"/>
          <a:chExt cy="0" cx="0"/>
        </a:xfrm>
      </p:grpSpPr>
      <p:sp>
        <p:nvSpPr>
          <p:cNvPr id="14" name="Shape 14"/>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15" name="Shape 15"/>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16" name="Shape 16"/>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17" name="Shape 17"/>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18" name="Shape 18"/>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9" name="Shape 19"/>
        <p:cNvGrpSpPr/>
        <p:nvPr/>
      </p:nvGrpSpPr>
      <p:grpSpPr>
        <a:xfrm>
          <a:off y="0" x="0"/>
          <a:ext cy="0" cx="0"/>
          <a:chOff y="0" x="0"/>
          <a:chExt cy="0" cx="0"/>
        </a:xfrm>
      </p:grpSpPr>
      <p:sp>
        <p:nvSpPr>
          <p:cNvPr id="20" name="Shape 20"/>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21" name="Shape 21"/>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22" name="Shape 22"/>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23" name="Shape 23"/>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24" name="Shape 24"/>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25" name="Shape 25"/>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6" name="Shape 26"/>
        <p:cNvGrpSpPr/>
        <p:nvPr/>
      </p:nvGrpSpPr>
      <p:grpSpPr>
        <a:xfrm>
          <a:off y="0" x="0"/>
          <a:ext cy="0" cx="0"/>
          <a:chOff y="0" x="0"/>
          <a:chExt cy="0" cx="0"/>
        </a:xfrm>
      </p:grpSpPr>
      <p:sp>
        <p:nvSpPr>
          <p:cNvPr id="27" name="Shape 27"/>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28" name="Shape 28"/>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29" name="Shape 2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30" name="Shape 30"/>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31" name="Shape 31"/>
        <p:cNvGrpSpPr/>
        <p:nvPr/>
      </p:nvGrpSpPr>
      <p:grpSpPr>
        <a:xfrm>
          <a:off y="0" x="0"/>
          <a:ext cy="0" cx="0"/>
          <a:chOff y="0" x="0"/>
          <a:chExt cy="0" cx="0"/>
        </a:xfrm>
      </p:grpSpPr>
      <p:sp>
        <p:nvSpPr>
          <p:cNvPr id="32" name="Shape 32"/>
          <p:cNvSpPr/>
          <p:nvPr/>
        </p:nvSpPr>
        <p:spPr>
          <a:xfrm rot="10800000" flipH="1">
            <a:off y="5883599" x="0"/>
            <a:ext cy="974400" cx="9144000"/>
          </a:xfrm>
          <a:prstGeom prst="rect">
            <a:avLst/>
          </a:prstGeom>
          <a:solidFill>
            <a:schemeClr val="lt1"/>
          </a:solidFill>
          <a:ln>
            <a:noFill/>
          </a:ln>
        </p:spPr>
        <p:txBody>
          <a:bodyPr bIns="45700" rIns="91425" lIns="91425" tIns="45700" anchor="ctr" anchorCtr="0">
            <a:noAutofit/>
          </a:bodyPr>
          <a:lstStyle/>
          <a:p/>
        </p:txBody>
      </p:sp>
      <p:sp>
        <p:nvSpPr>
          <p:cNvPr id="33" name="Shape 33"/>
          <p:cNvSpPr/>
          <p:nvPr/>
        </p:nvSpPr>
        <p:spPr>
          <a:xfrm flipH="1">
            <a:off y="5094446"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34" name="Shape 34"/>
          <p:cNvSpPr/>
          <p:nvPr/>
        </p:nvSpPr>
        <p:spPr>
          <a:xfrm rot="10800000">
            <a:off y="5884005"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35" name="Shape 35"/>
          <p:cNvSpPr txBox="1"/>
          <p:nvPr>
            <p:ph idx="1" type="body"/>
          </p:nvPr>
        </p:nvSpPr>
        <p:spPr>
          <a:xfrm>
            <a:off y="5895635" x="457200"/>
            <a:ext cy="673800" cx="8229600"/>
          </a:xfrm>
          <a:prstGeom prst="rect">
            <a:avLst/>
          </a:prstGeom>
          <a:noFill/>
          <a:ln>
            <a:noFill/>
          </a:ln>
        </p:spPr>
        <p:txBody>
          <a:bodyPr bIns="91425" rIns="91425" lIns="91425" tIns="91425" anchor="ctr" anchorCtr="0"/>
          <a:lstStyle>
            <a:lvl1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1pPr>
            <a:lvl2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2pPr>
            <a:lvl3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3pPr>
            <a:lvl4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4pPr>
            <a:lvl5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5pPr>
            <a:lvl6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6pPr>
            <a:lvl7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7pPr>
            <a:lvl8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8pPr>
            <a:lvl9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36" name="Shape 36"/>
        <p:cNvGrpSpPr/>
        <p:nvPr/>
      </p:nvGrpSpPr>
      <p:grpSpPr>
        <a:xfrm>
          <a:off y="0" x="0"/>
          <a:ext cy="0" cx="0"/>
          <a:chOff y="0" x="0"/>
          <a:chExt cy="0" cx="0"/>
        </a:xfrm>
      </p:grpSpPr>
      <p:sp>
        <p:nvSpPr>
          <p:cNvPr id="37" name="Shape 37"/>
          <p:cNvSpPr/>
          <p:nvPr/>
        </p:nvSpPr>
        <p:spPr>
          <a:xfrm>
            <a:off y="101675" x="6676"/>
            <a:ext cy="673972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1pPr>
            <a:lvl2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2pPr>
            <a:lvl3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3pPr>
            <a:lvl4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4pPr>
            <a:lvl5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5pPr>
            <a:lvl6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6pPr>
            <a:lvl7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7pPr>
            <a:lvl8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8pPr>
            <a:lvl9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Georgia"/>
                <a:ea typeface="Georgia"/>
                <a:cs typeface="Georgia"/>
                <a:sym typeface="Georgia"/>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Georgia"/>
                <a:ea typeface="Georgia"/>
                <a:cs typeface="Georgia"/>
                <a:sym typeface="Georgia"/>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Georgia"/>
                <a:ea typeface="Georgia"/>
                <a:cs typeface="Georgia"/>
                <a:sym typeface="Georgia"/>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Georgia"/>
                <a:ea typeface="Georgia"/>
                <a:cs typeface="Georgia"/>
                <a:sym typeface="Georgia"/>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Georgia"/>
                <a:ea typeface="Georgia"/>
                <a:cs typeface="Georgia"/>
                <a:sym typeface="Georgia"/>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Georgia"/>
                <a:ea typeface="Georgia"/>
                <a:cs typeface="Georgia"/>
                <a:sym typeface="Georgia"/>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Georgia"/>
                <a:ea typeface="Georgia"/>
                <a:cs typeface="Georgia"/>
                <a:sym typeface="Georgia"/>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Georgia"/>
                <a:ea typeface="Georgia"/>
                <a:cs typeface="Georgia"/>
                <a:sym typeface="Georgia"/>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http://standards.sae.org/wip/j2945/" Type="http://schemas.openxmlformats.org/officeDocument/2006/relationships/hyperlink" TargetMode="External" Id="rId4"/><Relationship Target="http://standards.sae.org/j2735_200911/" Type="http://schemas.openxmlformats.org/officeDocument/2006/relationships/hyperlink" TargetMode="External"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http://standards.ieee.org/findstds/standard/1609.3-2010.html" Type="http://schemas.openxmlformats.org/officeDocument/2006/relationships/hyperlink" TargetMode="External" Id="rId4"/><Relationship Target="http://standards.ieee.org/findstds/standard/1609.2-2013.html" Type="http://schemas.openxmlformats.org/officeDocument/2006/relationships/hyperlink" TargetMode="External"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http://epic.org/privacy/reidentification/#intro" Type="http://schemas.openxmlformats.org/officeDocument/2006/relationships/hyperlink" TargetMode="External"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http://epic.org/privacy/reidentification/#intro" Type="http://schemas.openxmlformats.org/officeDocument/2006/relationships/hyperlink" TargetMode="External"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http://epic.org/privacy/reidentification/#intro" Type="http://schemas.openxmlformats.org/officeDocument/2006/relationships/hyperlink" TargetMode="External"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http://epic.org/privacy/reidentification/#intro" Type="http://schemas.openxmlformats.org/officeDocument/2006/relationships/hyperlink" TargetMode="External"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4"/><Relationship Target="../media/image01.jpg" Type="http://schemas.openxmlformats.org/officeDocument/2006/relationships/image" Id="rId3"/><Relationship Target="../media/image05.png" Type="http://schemas.openxmlformats.org/officeDocument/2006/relationships/image" Id="rId5"/></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4"/><Relationship Target="http://www.tomsguide.com/us/FBI-wiretap-stingray-cell-phone-towers,news-13124.html" Type="http://schemas.openxmlformats.org/officeDocument/2006/relationships/hyperlink" TargetMode="External"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ctrTitle"/>
          </p:nvPr>
        </p:nvSpPr>
        <p:spPr>
          <a:xfrm>
            <a:off y="2329190" x="685800"/>
            <a:ext cy="1650599" cx="7772400"/>
          </a:xfrm>
          <a:prstGeom prst="rect">
            <a:avLst/>
          </a:prstGeom>
        </p:spPr>
        <p:txBody>
          <a:bodyPr bIns="91425" rIns="91425" lIns="91425" tIns="91425" anchor="b" anchorCtr="0">
            <a:noAutofit/>
          </a:bodyPr>
          <a:lstStyle/>
          <a:p>
            <a:pPr>
              <a:buNone/>
            </a:pPr>
            <a:r>
              <a:rPr lang="en"/>
              <a:t>Progress Report 5 - Privacy</a:t>
            </a:r>
          </a:p>
        </p:txBody>
      </p:sp>
      <p:sp>
        <p:nvSpPr>
          <p:cNvPr id="40" name="Shape 40"/>
          <p:cNvSpPr txBox="1"/>
          <p:nvPr>
            <p:ph idx="1" type="subTitle"/>
          </p:nvPr>
        </p:nvSpPr>
        <p:spPr>
          <a:xfrm>
            <a:off y="4124476" x="685800"/>
            <a:ext cy="888899" cx="7772400"/>
          </a:xfrm>
          <a:prstGeom prst="rect">
            <a:avLst/>
          </a:prstGeom>
        </p:spPr>
        <p:txBody>
          <a:bodyPr bIns="91425" rIns="91425" lIns="91425" tIns="91425" anchor="t" anchorCtr="0">
            <a:noAutofit/>
          </a:bodyPr>
          <a:lstStyle/>
          <a:p>
            <a:pPr rtl="0" lvl="0">
              <a:buNone/>
            </a:pPr>
            <a:r>
              <a:rPr lang="en"/>
              <a:t>Lars Kivari and Mathias Masasabi</a:t>
            </a:r>
          </a:p>
          <a:p>
            <a:pPr>
              <a:buNone/>
            </a:pPr>
            <a:r>
              <a:rPr lang="en"/>
              <a:t>7/1/2013</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Standards...... </a:t>
            </a:r>
          </a:p>
        </p:txBody>
      </p:sp>
      <p:sp>
        <p:nvSpPr>
          <p:cNvPr id="101" name="Shape 101"/>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t>Standard         Description     Resource</a:t>
            </a:r>
          </a:p>
        </p:txBody>
      </p:sp>
      <p:graphicFrame>
        <p:nvGraphicFramePr>
          <p:cNvPr id="102" name="Shape 102"/>
          <p:cNvGraphicFramePr/>
          <p:nvPr/>
        </p:nvGraphicFramePr>
        <p:xfrm>
          <a:off y="2140025" x="457200"/>
          <a:ext cy="3000000" cx="3000000"/>
        </p:xfrm>
        <a:graphic>
          <a:graphicData uri="http://schemas.openxmlformats.org/drawingml/2006/table">
            <a:tbl>
              <a:tblPr>
                <a:noFill/>
                <a:tableStyleId>{CE4335E5-A3F0-4707-ACEB-3DCEB3239FF6}</a:tableStyleId>
              </a:tblPr>
              <a:tblGrid>
                <a:gridCol w="2407050"/>
                <a:gridCol w="2407050"/>
                <a:gridCol w="3440225"/>
              </a:tblGrid>
              <a:tr h="4414050">
                <a:tc>
                  <a:txBody>
                    <a:bodyPr>
                      <a:noAutofit/>
                    </a:bodyPr>
                    <a:lstStyle/>
                    <a:p>
                      <a:pPr rtl="0" lvl="0">
                        <a:lnSpc>
                          <a:spcPct val="115000"/>
                        </a:lnSpc>
                        <a:spcBef>
                          <a:spcPts val="1000"/>
                        </a:spcBef>
                        <a:spcAft>
                          <a:spcPts val="200"/>
                        </a:spcAft>
                        <a:buClr>
                          <a:srgbClr val="000000"/>
                        </a:buClr>
                        <a:buSzPct val="78571"/>
                        <a:buFont typeface="Arial"/>
                        <a:buNone/>
                      </a:pPr>
                      <a:r>
                        <a:rPr b="1" lang="en"/>
                        <a:t>SAE: J22735</a:t>
                      </a:r>
                    </a:p>
                    <a:p>
                      <a:pPr rtl="0" lvl="0">
                        <a:lnSpc>
                          <a:spcPct val="115000"/>
                        </a:lnSpc>
                        <a:spcBef>
                          <a:spcPts val="1000"/>
                        </a:spcBef>
                        <a:spcAft>
                          <a:spcPts val="200"/>
                        </a:spcAft>
                        <a:buClr>
                          <a:srgbClr val="000000"/>
                        </a:buClr>
                        <a:buSzPct val="78571"/>
                        <a:buFont typeface="Arial"/>
                        <a:buNone/>
                      </a:pPr>
                      <a:r>
                        <a:rPr b="1" lang="en"/>
                        <a:t>Dedicated Short Range Communications (DSRC) Message Set Dictionary.</a:t>
                      </a:r>
                    </a:p>
                    <a:p>
                      <a:r>
                        <a:t/>
                      </a:r>
                    </a:p>
                    <a:p>
                      <a:pPr rtl="0" lvl="0">
                        <a:buClr>
                          <a:srgbClr val="000000"/>
                        </a:buClr>
                        <a:buSzPct val="78571"/>
                        <a:buFont typeface="Arial"/>
                        <a:buNone/>
                      </a:pPr>
                      <a:r>
                        <a:rPr b="1" lang="en"/>
                        <a:t>SAE: J2945.1</a:t>
                      </a:r>
                    </a:p>
                    <a:p>
                      <a:r>
                        <a:t/>
                      </a:r>
                    </a:p>
                    <a:p>
                      <a:pPr rtl="0" lvl="0">
                        <a:lnSpc>
                          <a:spcPct val="115000"/>
                        </a:lnSpc>
                        <a:spcBef>
                          <a:spcPts val="900"/>
                        </a:spcBef>
                        <a:spcAft>
                          <a:spcPts val="900"/>
                        </a:spcAft>
                        <a:buClr>
                          <a:srgbClr val="000000"/>
                        </a:buClr>
                        <a:buSzPct val="78571"/>
                        <a:buFont typeface="Arial"/>
                        <a:buNone/>
                      </a:pPr>
                      <a:r>
                        <a:rPr b="1" lang="en"/>
                        <a:t>Dedicated Short Range Communication (DSRC) Minimum Performance Requirements</a:t>
                      </a:r>
                    </a:p>
                    <a:p>
                      <a:r>
                        <a:t/>
                      </a:r>
                    </a:p>
                    <a:p>
                      <a:r>
                        <a:t/>
                      </a:r>
                    </a:p>
                  </a:txBody>
                  <a:tcPr marR="91425" marB="91425" marT="91425" marL="91425"/>
                </a:tc>
                <a:tc>
                  <a:txBody>
                    <a:bodyPr>
                      <a:noAutofit/>
                    </a:bodyPr>
                    <a:lstStyle/>
                    <a:p>
                      <a:pPr rtl="0" lvl="0">
                        <a:buNone/>
                      </a:pPr>
                      <a:r>
                        <a:rPr lang="en">
                          <a:latin typeface="Times New Roman"/>
                          <a:ea typeface="Times New Roman"/>
                          <a:cs typeface="Times New Roman"/>
                          <a:sym typeface="Times New Roman"/>
                        </a:rPr>
                        <a:t>This Standard therefore specifies the definitive message structure and provides sufficient background information.</a:t>
                      </a:r>
                    </a:p>
                    <a:p>
                      <a:r>
                        <a:t/>
                      </a:r>
                    </a:p>
                    <a:p>
                      <a:r>
                        <a:t/>
                      </a:r>
                    </a:p>
                    <a:p>
                      <a:r>
                        <a:t/>
                      </a:r>
                    </a:p>
                    <a:p>
                      <a:r>
                        <a:t/>
                      </a:r>
                    </a:p>
                    <a:p>
                      <a:pPr rtl="0" lvl="0">
                        <a:lnSpc>
                          <a:spcPct val="115000"/>
                        </a:lnSpc>
                        <a:spcBef>
                          <a:spcPts val="900"/>
                        </a:spcBef>
                        <a:spcAft>
                          <a:spcPts val="900"/>
                        </a:spcAft>
                        <a:buClr>
                          <a:srgbClr val="000000"/>
                        </a:buClr>
                        <a:buSzPct val="78571"/>
                        <a:buFont typeface="Arial"/>
                        <a:buNone/>
                      </a:pPr>
                      <a:r>
                        <a:rPr lang="en">
                          <a:latin typeface="Times New Roman"/>
                          <a:ea typeface="Times New Roman"/>
                          <a:cs typeface="Times New Roman"/>
                          <a:sym typeface="Times New Roman"/>
                        </a:rPr>
                        <a:t>For example, J2945-1 represents Basic Safety Message communication minimum performance requirements.</a:t>
                      </a:r>
                    </a:p>
                    <a:p>
                      <a:r>
                        <a:t/>
                      </a:r>
                    </a:p>
                    <a:p>
                      <a:r>
                        <a:t/>
                      </a:r>
                    </a:p>
                    <a:p>
                      <a:r>
                        <a:t/>
                      </a:r>
                    </a:p>
                  </a:txBody>
                  <a:tcPr marR="91425" marB="91425" marT="91425" marL="91425"/>
                </a:tc>
                <a:tc>
                  <a:txBody>
                    <a:bodyPr>
                      <a:noAutofit/>
                    </a:bodyPr>
                    <a:lstStyle/>
                    <a:p>
                      <a:pPr rtl="0" lvl="0">
                        <a:buClr>
                          <a:srgbClr val="000000"/>
                        </a:buClr>
                        <a:buSzPct val="61111"/>
                        <a:buFont typeface="Arial"/>
                        <a:buNone/>
                      </a:pPr>
                      <a:r>
                        <a:rPr u="sng" sz="1800" lang="en">
                          <a:solidFill>
                            <a:srgbClr val="1155CC"/>
                          </a:solidFill>
                          <a:latin typeface="Times New Roman"/>
                          <a:ea typeface="Times New Roman"/>
                          <a:cs typeface="Times New Roman"/>
                          <a:sym typeface="Times New Roman"/>
                          <a:hlinkClick r:id="rId3"/>
                        </a:rPr>
                        <a:t>http://standards.sae.org/j2735_200911/</a:t>
                      </a:r>
                    </a:p>
                    <a:p>
                      <a:r>
                        <a:t/>
                      </a:r>
                    </a:p>
                    <a:p>
                      <a:r>
                        <a:t/>
                      </a:r>
                    </a:p>
                    <a:p>
                      <a:r>
                        <a:t/>
                      </a:r>
                    </a:p>
                    <a:p>
                      <a:r>
                        <a:t/>
                      </a:r>
                    </a:p>
                    <a:p>
                      <a:r>
                        <a:t/>
                      </a:r>
                    </a:p>
                    <a:p>
                      <a:r>
                        <a:t/>
                      </a:r>
                    </a:p>
                    <a:p>
                      <a:r>
                        <a:t/>
                      </a:r>
                    </a:p>
                    <a:p>
                      <a:pPr rtl="0" lvl="0">
                        <a:buClr>
                          <a:srgbClr val="000000"/>
                        </a:buClr>
                        <a:buSzPct val="61111"/>
                        <a:buFont typeface="Arial"/>
                        <a:buNone/>
                      </a:pPr>
                      <a:r>
                        <a:rPr u="sng" sz="1800" lang="en">
                          <a:solidFill>
                            <a:srgbClr val="1155CC"/>
                          </a:solidFill>
                          <a:latin typeface="Times New Roman"/>
                          <a:ea typeface="Times New Roman"/>
                          <a:cs typeface="Times New Roman"/>
                          <a:sym typeface="Times New Roman"/>
                          <a:hlinkClick r:id="rId4"/>
                        </a:rPr>
                        <a:t>http://standards.sae.org/wip/j2945/</a:t>
                      </a:r>
                    </a:p>
                    <a:p>
                      <a:r>
                        <a:t/>
                      </a:r>
                    </a:p>
                    <a:p>
                      <a:r>
                        <a:t/>
                      </a:r>
                    </a:p>
                  </a:txBody>
                  <a:tcPr marR="91425" marB="91425" marT="91425" marL="91425"/>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Standards.....</a:t>
            </a:r>
          </a:p>
        </p:txBody>
      </p:sp>
      <p:sp>
        <p:nvSpPr>
          <p:cNvPr id="108" name="Shape 108"/>
          <p:cNvSpPr txBox="1"/>
          <p:nvPr>
            <p:ph idx="1" type="body"/>
          </p:nvPr>
        </p:nvSpPr>
        <p:spPr>
          <a:xfrm>
            <a:off y="1588325" x="350325"/>
            <a:ext cy="4967700" cx="8229600"/>
          </a:xfrm>
          <a:prstGeom prst="rect">
            <a:avLst/>
          </a:prstGeom>
        </p:spPr>
        <p:txBody>
          <a:bodyPr bIns="91425" rIns="91425" lIns="91425" tIns="91425" anchor="t" anchorCtr="0">
            <a:noAutofit/>
          </a:bodyPr>
          <a:lstStyle/>
          <a:p>
            <a:pPr>
              <a:buNone/>
            </a:pPr>
            <a:r>
              <a:rPr lang="en"/>
              <a:t>Standard         Description     Source</a:t>
            </a:r>
          </a:p>
        </p:txBody>
      </p:sp>
      <p:graphicFrame>
        <p:nvGraphicFramePr>
          <p:cNvPr id="109" name="Shape 109"/>
          <p:cNvGraphicFramePr/>
          <p:nvPr/>
        </p:nvGraphicFramePr>
        <p:xfrm>
          <a:off y="2215800" x="457200"/>
          <a:ext cy="3000000" cx="3000000"/>
        </p:xfrm>
        <a:graphic>
          <a:graphicData uri="http://schemas.openxmlformats.org/drawingml/2006/table">
            <a:tbl>
              <a:tblPr>
                <a:noFill/>
                <a:tableStyleId>{007CECA3-2DEB-424B-9782-040F1A56E63E}</a:tableStyleId>
              </a:tblPr>
              <a:tblGrid>
                <a:gridCol w="2403100"/>
                <a:gridCol w="2403100"/>
                <a:gridCol w="3519400"/>
              </a:tblGrid>
              <a:tr h="2635725">
                <a:tc>
                  <a:txBody>
                    <a:bodyPr>
                      <a:noAutofit/>
                    </a:bodyPr>
                    <a:lstStyle/>
                    <a:p>
                      <a:pPr rtl="0" lvl="0">
                        <a:buClr>
                          <a:srgbClr val="000000"/>
                        </a:buClr>
                        <a:buSzPct val="78571"/>
                        <a:buFont typeface="Arial"/>
                        <a:buNone/>
                      </a:pPr>
                      <a:r>
                        <a:rPr b="1" lang="en"/>
                        <a:t>IEEE: 1609.2</a:t>
                      </a:r>
                    </a:p>
                    <a:p>
                      <a:r>
                        <a:t/>
                      </a:r>
                    </a:p>
                    <a:p>
                      <a:pPr rtl="0" lvl="0">
                        <a:buClr>
                          <a:srgbClr val="000000"/>
                        </a:buClr>
                        <a:buSzPct val="78571"/>
                        <a:buFont typeface="Arial"/>
                        <a:buNone/>
                      </a:pPr>
                      <a:r>
                        <a:rPr b="1" lang="en"/>
                        <a:t>IEEE Standard for Wireless Access in Vehicular Environment- Security Services for Applications and Management Messages</a:t>
                      </a:r>
                    </a:p>
                    <a:p>
                      <a:r>
                        <a:t/>
                      </a:r>
                    </a:p>
                    <a:p>
                      <a:r>
                        <a:t/>
                      </a:r>
                    </a:p>
                  </a:txBody>
                  <a:tcPr marR="91425" marB="91425" marT="91425" marL="91425"/>
                </a:tc>
                <a:tc>
                  <a:txBody>
                    <a:bodyPr>
                      <a:noAutofit/>
                    </a:bodyPr>
                    <a:lstStyle/>
                    <a:p>
                      <a:pPr rtl="0" lvl="0">
                        <a:lnSpc>
                          <a:spcPct val="115000"/>
                        </a:lnSpc>
                        <a:buClr>
                          <a:srgbClr val="000000"/>
                        </a:buClr>
                        <a:buSzPct val="91666"/>
                        <a:buFont typeface="Arial"/>
                        <a:buNone/>
                      </a:pPr>
                      <a:r>
                        <a:rPr sz="1200" lang="en">
                          <a:solidFill>
                            <a:srgbClr val="333333"/>
                          </a:solidFill>
                          <a:latin typeface="Times New Roman"/>
                          <a:ea typeface="Times New Roman"/>
                          <a:cs typeface="Times New Roman"/>
                          <a:sym typeface="Times New Roman"/>
                        </a:rPr>
                        <a:t>Secure message formats and processing for use by Wireless Access in Vehicular Environments (WAVE) devices, including methods to secure WAVE management messages and methods to secure application messages are defined in this standard. It also describes administrative functions necessary to support the core security functions.</a:t>
                      </a:r>
                    </a:p>
                    <a:p>
                      <a:r>
                        <a:t/>
                      </a:r>
                    </a:p>
                    <a:p>
                      <a:r>
                        <a:t/>
                      </a:r>
                    </a:p>
                  </a:txBody>
                  <a:tcPr marR="91425" marB="91425" marT="91425" marL="91425"/>
                </a:tc>
                <a:tc>
                  <a:txBody>
                    <a:bodyPr>
                      <a:noAutofit/>
                    </a:bodyPr>
                    <a:lstStyle/>
                    <a:p>
                      <a:pPr rtl="0" lvl="0">
                        <a:buNone/>
                      </a:pPr>
                      <a:r>
                        <a:rPr sz="1100" lang="en">
                          <a:solidFill>
                            <a:schemeClr val="hlink"/>
                          </a:solidFill>
                          <a:hlinkClick r:id="rId3"/>
                        </a:rPr>
                        <a:t>http://standards.ieee.org/findstds/standard/1609.2-2013.html </a:t>
                      </a:r>
                    </a:p>
                    <a:p>
                      <a:r>
                        <a:t/>
                      </a:r>
                    </a:p>
                    <a:p>
                      <a:r>
                        <a:t/>
                      </a:r>
                    </a:p>
                    <a:p>
                      <a:r>
                        <a:t/>
                      </a:r>
                    </a:p>
                    <a:p>
                      <a:r>
                        <a:t/>
                      </a:r>
                    </a:p>
                  </a:txBody>
                  <a:tcPr marR="91425" marB="91425" marT="91425" marL="91425"/>
                </a:tc>
              </a:tr>
              <a:tr h="2180525">
                <a:tc>
                  <a:txBody>
                    <a:bodyPr>
                      <a:noAutofit/>
                    </a:bodyPr>
                    <a:lstStyle/>
                    <a:p>
                      <a:pPr rtl="0" lvl="0">
                        <a:buNone/>
                      </a:pPr>
                      <a:r>
                        <a:rPr b="1" lang="en"/>
                        <a:t>IEEE: 1609.3</a:t>
                      </a:r>
                    </a:p>
                    <a:p>
                      <a:r>
                        <a:t/>
                      </a:r>
                    </a:p>
                    <a:p>
                      <a:pPr>
                        <a:buNone/>
                      </a:pPr>
                      <a:r>
                        <a:rPr b="1" lang="en"/>
                        <a:t>IEEE Standard for Wireless Access In Vehicular Environment (WAVE) Networking Service</a:t>
                      </a:r>
                    </a:p>
                  </a:txBody>
                  <a:tcPr marR="91425" marB="91425" marT="91425" marL="91425"/>
                </a:tc>
                <a:tc>
                  <a:txBody>
                    <a:bodyPr>
                      <a:noAutofit/>
                    </a:bodyPr>
                    <a:lstStyle/>
                    <a:p>
                      <a:pPr>
                        <a:buNone/>
                      </a:pPr>
                      <a:r>
                        <a:rPr sz="1200" lang="en">
                          <a:solidFill>
                            <a:srgbClr val="333333"/>
                          </a:solidFill>
                          <a:latin typeface="Times New Roman"/>
                          <a:ea typeface="Times New Roman"/>
                          <a:cs typeface="Times New Roman"/>
                          <a:sym typeface="Times New Roman"/>
                        </a:rPr>
                        <a:t>Wireless Access in Vehicular Environments (WAVE) Networking Services provides services to WAVE devices and systems. Layers 3 and 4 of the open system interconnect (OSI) model and the Internet Protocol (IP), User Datagram Protocol (UDP), and Transmission Control Protocol (TCP) elements of the Internet model are represented. Management and data services within WAVE devices are provided.</a:t>
                      </a:r>
                    </a:p>
                  </a:txBody>
                  <a:tcPr marR="91425" marB="91425" marT="91425" marL="91425"/>
                </a:tc>
                <a:tc>
                  <a:txBody>
                    <a:bodyPr>
                      <a:noAutofit/>
                    </a:bodyPr>
                    <a:lstStyle/>
                    <a:p>
                      <a:pPr rtl="0" lvl="0">
                        <a:buClr>
                          <a:srgbClr val="000000"/>
                        </a:buClr>
                        <a:buSzPct val="100000"/>
                        <a:buFont typeface="Arial"/>
                        <a:buNone/>
                      </a:pPr>
                      <a:r>
                        <a:rPr sz="1100" lang="en">
                          <a:solidFill>
                            <a:schemeClr val="hlink"/>
                          </a:solidFill>
                          <a:hlinkClick r:id="rId4"/>
                        </a:rPr>
                        <a:t>http://standards.ieee.org/findstds/standard/1609.3-2010.html</a:t>
                      </a:r>
                    </a:p>
                    <a:p>
                      <a:r>
                        <a:t/>
                      </a:r>
                    </a:p>
                    <a:p>
                      <a:r>
                        <a:t/>
                      </a:r>
                    </a:p>
                    <a:p>
                      <a:r>
                        <a:t/>
                      </a:r>
                    </a:p>
                  </a:txBody>
                  <a:tcPr marR="91425" marB="91425" marT="91425" marL="91425"/>
                </a:tc>
              </a:tr>
            </a:tbl>
          </a:graphicData>
        </a:graphic>
      </p:graphicFrame>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191512" x="457200"/>
            <a:ext cy="1143000" cx="8229600"/>
          </a:xfrm>
          <a:prstGeom prst="rect">
            <a:avLst/>
          </a:prstGeom>
        </p:spPr>
        <p:txBody>
          <a:bodyPr bIns="91425" rIns="91425" lIns="91425" tIns="91425" anchor="ctr" anchorCtr="0">
            <a:noAutofit/>
          </a:bodyPr>
          <a:lstStyle/>
          <a:p>
            <a:pPr>
              <a:buNone/>
            </a:pPr>
            <a:r>
              <a:rPr lang="en"/>
              <a:t>EPIC...... </a:t>
            </a:r>
          </a:p>
        </p:txBody>
      </p:sp>
      <p:sp>
        <p:nvSpPr>
          <p:cNvPr id="115" name="Shape 11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 </a:t>
            </a:r>
          </a:p>
          <a:p>
            <a:r>
              <a:t/>
            </a:r>
          </a:p>
        </p:txBody>
      </p:sp>
      <p:graphicFrame>
        <p:nvGraphicFramePr>
          <p:cNvPr id="116" name="Shape 116"/>
          <p:cNvGraphicFramePr/>
          <p:nvPr/>
        </p:nvGraphicFramePr>
        <p:xfrm>
          <a:off y="1712500" x="679375"/>
          <a:ext cy="3000000" cx="3000000"/>
        </p:xfrm>
        <a:graphic>
          <a:graphicData uri="http://schemas.openxmlformats.org/drawingml/2006/table">
            <a:tbl>
              <a:tblPr>
                <a:noFill/>
                <a:tableStyleId>{2B287338-9596-452C-92D1-586AB8EB90EC}</a:tableStyleId>
              </a:tblPr>
              <a:tblGrid>
                <a:gridCol w="2686125"/>
                <a:gridCol w="2413000"/>
                <a:gridCol w="3208650"/>
              </a:tblGrid>
              <a:tr h="1000">
                <a:tc>
                  <a:txBody>
                    <a:bodyPr>
                      <a:noAutofit/>
                    </a:bodyPr>
                    <a:lstStyle/>
                    <a:p>
                      <a:pPr>
                        <a:buNone/>
                      </a:pPr>
                      <a:r>
                        <a:rPr lang="en"/>
                        <a:t>SOURCE</a:t>
                      </a:r>
                    </a:p>
                  </a:txBody>
                  <a:tcPr marR="91425" marB="91425" marT="91425" marL="91425"/>
                </a:tc>
                <a:tc>
                  <a:txBody>
                    <a:bodyPr>
                      <a:noAutofit/>
                    </a:bodyPr>
                    <a:lstStyle/>
                    <a:p>
                      <a:pPr>
                        <a:buNone/>
                      </a:pPr>
                      <a:r>
                        <a:rPr lang="en"/>
                        <a:t>DESCRIPTION </a:t>
                      </a:r>
                    </a:p>
                  </a:txBody>
                  <a:tcPr marR="91425" marB="91425" marT="91425" marL="91425"/>
                </a:tc>
                <a:tc>
                  <a:txBody>
                    <a:bodyPr>
                      <a:noAutofit/>
                    </a:bodyPr>
                    <a:lstStyle/>
                    <a:p>
                      <a:pPr>
                        <a:buNone/>
                      </a:pPr>
                      <a:r>
                        <a:rPr lang="en"/>
                        <a:t>PROS AND CONS</a:t>
                      </a:r>
                    </a:p>
                  </a:txBody>
                  <a:tcPr marR="91425" marB="91425" marT="91425" marL="91425"/>
                </a:tc>
              </a:tr>
              <a:tr h="1000">
                <a:tc>
                  <a:txBody>
                    <a:bodyPr>
                      <a:noAutofit/>
                    </a:bodyPr>
                    <a:lstStyle/>
                    <a:p>
                      <a:pPr>
                        <a:buNone/>
                      </a:pPr>
                      <a:r>
                        <a:rPr u="sng" lang="en">
                          <a:solidFill>
                            <a:srgbClr val="1155CC"/>
                          </a:solidFill>
                          <a:latin typeface="Times New Roman"/>
                          <a:ea typeface="Times New Roman"/>
                          <a:cs typeface="Times New Roman"/>
                          <a:sym typeface="Times New Roman"/>
                          <a:hlinkClick r:id="rId3"/>
                        </a:rPr>
                        <a:t>http://epic.org/privacy/reidentification/#intro</a:t>
                      </a:r>
                      <a:r>
                        <a:rPr lang="en">
                          <a:latin typeface="Times New Roman"/>
                          <a:ea typeface="Times New Roman"/>
                          <a:cs typeface="Times New Roman"/>
                          <a:sym typeface="Times New Roman"/>
                        </a:rPr>
                        <a:t> </a:t>
                      </a:r>
                    </a:p>
                  </a:txBody>
                  <a:tcPr marR="91425" marB="91425" marT="91425" marL="91425"/>
                </a:tc>
                <a:tc>
                  <a:txBody>
                    <a:bodyPr>
                      <a:noAutofit/>
                    </a:bodyPr>
                    <a:lstStyle/>
                    <a:p>
                      <a:pPr>
                        <a:buNone/>
                      </a:pPr>
                      <a:r>
                        <a:rPr b="1" lang="en">
                          <a:latin typeface="Times New Roman"/>
                          <a:ea typeface="Times New Roman"/>
                          <a:cs typeface="Times New Roman"/>
                          <a:sym typeface="Times New Roman"/>
                        </a:rPr>
                        <a:t>Re-Identification-</a:t>
                      </a:r>
                      <a:r>
                        <a:rPr lang="en">
                          <a:latin typeface="Times New Roman"/>
                          <a:ea typeface="Times New Roman"/>
                          <a:cs typeface="Times New Roman"/>
                          <a:sym typeface="Times New Roman"/>
                        </a:rPr>
                        <a:t> a process where confidential information/ data is paired with the owner of that information. </a:t>
                      </a:r>
                    </a:p>
                  </a:txBody>
                  <a:tcPr marR="91425" marB="91425" marT="91425" marL="91425"/>
                </a:tc>
                <a:tc>
                  <a:txBody>
                    <a:bodyPr>
                      <a:noAutofit/>
                    </a:bodyPr>
                    <a:lstStyle/>
                    <a:p>
                      <a:pPr rtl="0" lvl="0">
                        <a:buClr>
                          <a:srgbClr val="000000"/>
                        </a:buClr>
                        <a:buSzPct val="78571"/>
                        <a:buFont typeface="Arial"/>
                        <a:buNone/>
                      </a:pPr>
                      <a:r>
                        <a:rPr b="1" lang="en">
                          <a:latin typeface="Times New Roman"/>
                          <a:ea typeface="Times New Roman"/>
                          <a:cs typeface="Times New Roman"/>
                          <a:sym typeface="Times New Roman"/>
                        </a:rPr>
                        <a:t>Problem: </a:t>
                      </a:r>
                      <a:r>
                        <a:rPr lang="en">
                          <a:latin typeface="Times New Roman"/>
                          <a:ea typeface="Times New Roman"/>
                          <a:cs typeface="Times New Roman"/>
                          <a:sym typeface="Times New Roman"/>
                        </a:rPr>
                        <a:t>De-identified data such as hospital records, financial statements, prescription meds, and etc are at risk, to be put into the wrong hands of crimes. EASILY ACCESSIBLE.</a:t>
                      </a:r>
                    </a:p>
                    <a:p>
                      <a:r>
                        <a:t/>
                      </a:r>
                    </a:p>
                    <a:p>
                      <a:pPr rtl="0" lvl="0">
                        <a:buClr>
                          <a:srgbClr val="000000"/>
                        </a:buClr>
                        <a:buSzPct val="78571"/>
                        <a:buFont typeface="Arial"/>
                        <a:buNone/>
                      </a:pPr>
                      <a:r>
                        <a:rPr b="1" lang="en">
                          <a:latin typeface="Times New Roman"/>
                          <a:ea typeface="Times New Roman"/>
                          <a:cs typeface="Times New Roman"/>
                          <a:sym typeface="Times New Roman"/>
                        </a:rPr>
                        <a:t>Solution: </a:t>
                      </a:r>
                      <a:r>
                        <a:rPr lang="en">
                          <a:latin typeface="Times New Roman"/>
                          <a:ea typeface="Times New Roman"/>
                          <a:cs typeface="Times New Roman"/>
                          <a:sym typeface="Times New Roman"/>
                        </a:rPr>
                        <a:t>Any identifying mechanism should change IDs every so often whether it be minutes to hours to prevent traceability.</a:t>
                      </a:r>
                    </a:p>
                    <a:p>
                      <a:r>
                        <a:t/>
                      </a:r>
                    </a:p>
                    <a:p>
                      <a:pPr>
                        <a:buNone/>
                      </a:pPr>
                      <a:r>
                        <a:rPr b="1" lang="en">
                          <a:latin typeface="Times New Roman"/>
                          <a:ea typeface="Times New Roman"/>
                          <a:cs typeface="Times New Roman"/>
                          <a:sym typeface="Times New Roman"/>
                        </a:rPr>
                        <a:t>Vanets: </a:t>
                      </a:r>
                      <a:r>
                        <a:rPr lang="en">
                          <a:latin typeface="Times New Roman"/>
                          <a:ea typeface="Times New Roman"/>
                          <a:cs typeface="Times New Roman"/>
                          <a:sym typeface="Times New Roman"/>
                        </a:rPr>
                        <a:t>This relates to VANETS because re-identification is key to maintaining privacy. The pseudo ID of the car can only be matched with the owner and no other outside source.</a:t>
                      </a:r>
                    </a:p>
                  </a:txBody>
                  <a:tcPr marR="91425" marB="91425" marT="91425" marL="91425"/>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EPIC.....</a:t>
            </a:r>
          </a:p>
        </p:txBody>
      </p:sp>
      <p:sp>
        <p:nvSpPr>
          <p:cNvPr id="122" name="Shape 122"/>
          <p:cNvSpPr txBox="1"/>
          <p:nvPr>
            <p:ph idx="1" type="body"/>
          </p:nvPr>
        </p:nvSpPr>
        <p:spPr>
          <a:xfrm>
            <a:off y="1600200" x="362200"/>
            <a:ext cy="4967700" cx="8229600"/>
          </a:xfrm>
          <a:prstGeom prst="rect">
            <a:avLst/>
          </a:prstGeom>
        </p:spPr>
        <p:txBody>
          <a:bodyPr bIns="91425" rIns="91425" lIns="91425" tIns="91425" anchor="t" anchorCtr="0">
            <a:noAutofit/>
          </a:bodyPr>
          <a:lstStyle/>
          <a:p>
            <a:pPr>
              <a:buNone/>
            </a:pPr>
            <a:r>
              <a:rPr lang="en"/>
              <a:t>Source             Description         Cons/Solution     </a:t>
            </a:r>
          </a:p>
        </p:txBody>
      </p:sp>
      <p:graphicFrame>
        <p:nvGraphicFramePr>
          <p:cNvPr id="123" name="Shape 123"/>
          <p:cNvGraphicFramePr/>
          <p:nvPr/>
        </p:nvGraphicFramePr>
        <p:xfrm>
          <a:off y="2264700" x="457200"/>
          <a:ext cy="3000000" cx="3000000"/>
        </p:xfrm>
        <a:graphic>
          <a:graphicData uri="http://schemas.openxmlformats.org/drawingml/2006/table">
            <a:tbl>
              <a:tblPr>
                <a:noFill/>
                <a:tableStyleId>{F6213643-FAED-4B84-A842-7F895FF0CD57}</a:tableStyleId>
              </a:tblPr>
              <a:tblGrid>
                <a:gridCol w="2413000"/>
                <a:gridCol w="2413000"/>
                <a:gridCol w="3612425"/>
              </a:tblGrid>
              <a:tr h="4662200">
                <a:tc>
                  <a:txBody>
                    <a:bodyPr>
                      <a:noAutofit/>
                    </a:bodyPr>
                    <a:lstStyle/>
                    <a:p>
                      <a:pPr>
                        <a:buNone/>
                      </a:pPr>
                      <a:r>
                        <a:rPr u="sng" lang="en">
                          <a:solidFill>
                            <a:srgbClr val="1155CC"/>
                          </a:solidFill>
                          <a:latin typeface="Times New Roman"/>
                          <a:ea typeface="Times New Roman"/>
                          <a:cs typeface="Times New Roman"/>
                          <a:sym typeface="Times New Roman"/>
                          <a:hlinkClick r:id="rId3"/>
                        </a:rPr>
                        <a:t>http://epic.org/privacy/reidentification/#intro</a:t>
                      </a:r>
                      <a:r>
                        <a:rPr lang="en">
                          <a:latin typeface="Times New Roman"/>
                          <a:ea typeface="Times New Roman"/>
                          <a:cs typeface="Times New Roman"/>
                          <a:sym typeface="Times New Roman"/>
                        </a:rPr>
                        <a:t> </a:t>
                      </a:r>
                    </a:p>
                  </a:txBody>
                  <a:tcPr marR="91425" marB="91425" marT="91425" marL="91425"/>
                </a:tc>
                <a:tc>
                  <a:txBody>
                    <a:bodyPr>
                      <a:noAutofit/>
                    </a:bodyPr>
                    <a:lstStyle/>
                    <a:p>
                      <a:pPr rtl="0" lvl="0">
                        <a:buNone/>
                      </a:pPr>
                      <a:r>
                        <a:rPr b="1" lang="en">
                          <a:latin typeface="Times New Roman"/>
                          <a:ea typeface="Times New Roman"/>
                          <a:cs typeface="Times New Roman"/>
                          <a:sym typeface="Times New Roman"/>
                        </a:rPr>
                        <a:t>Smart Grid</a:t>
                      </a:r>
                      <a:r>
                        <a:rPr lang="en">
                          <a:latin typeface="Times New Roman"/>
                          <a:ea typeface="Times New Roman"/>
                          <a:cs typeface="Times New Roman"/>
                          <a:sym typeface="Times New Roman"/>
                        </a:rPr>
                        <a:t>- up and coming technologies for public use to help service and reduce dependency of electricity consumption.</a:t>
                      </a:r>
                    </a:p>
                    <a:p>
                      <a:r>
                        <a:t/>
                      </a:r>
                    </a:p>
                    <a:p>
                      <a:pPr rtl="0" lvl="0">
                        <a:buNone/>
                      </a:pPr>
                      <a:r>
                        <a:rPr b="1" lang="en">
                          <a:latin typeface="Times New Roman"/>
                          <a:ea typeface="Times New Roman"/>
                          <a:cs typeface="Times New Roman"/>
                          <a:sym typeface="Times New Roman"/>
                        </a:rPr>
                        <a:t>Problems/ VANETS:</a:t>
                      </a:r>
                    </a:p>
                    <a:p>
                      <a:r>
                        <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Identity Theft</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Determine Personal Behavior Patterns</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Determine Specific Appliances Used</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Perform Real-Time Surveillance</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Reveal Activities Through Residual Data</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Targeted Home</a:t>
                      </a:r>
                    </a:p>
                  </a:txBody>
                  <a:tcPr marR="91425" marB="91425" marT="91425" marL="91425"/>
                </a:tc>
                <a:tc>
                  <a:txBody>
                    <a:bodyPr>
                      <a:noAutofit/>
                    </a:bodyPr>
                    <a:lstStyle/>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Provide Accidental Invasions</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pon Inaccurate Data</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Profiling</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Unwanted Publicity and Embarrassment</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Tracking Behavior Of Renters/Leasers</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Behavior Tracking (possible combination with Personal Behavior Patterns)</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Public Aggregated Searches Revealing Individual Behavior</a:t>
                      </a:r>
                    </a:p>
                    <a:p>
                      <a:pPr rtl="0" lvl="0" indent="-317500" marL="457200">
                        <a:lnSpc>
                          <a:spcPct val="131250"/>
                        </a:lnSpc>
                        <a:buClr>
                          <a:srgbClr val="000000"/>
                        </a:buClr>
                        <a:buSzPct val="100000"/>
                        <a:buFont typeface="Arial"/>
                        <a:buAutoNum type="arabicPeriod"/>
                      </a:pPr>
                      <a:r>
                        <a:rPr lang="en">
                          <a:latin typeface="Times New Roman"/>
                          <a:ea typeface="Times New Roman"/>
                          <a:cs typeface="Times New Roman"/>
                          <a:sym typeface="Times New Roman"/>
                        </a:rPr>
                        <a:t>Provide Accidental Invasions</a:t>
                      </a:r>
                    </a:p>
                    <a:p>
                      <a:r>
                        <a:t/>
                      </a:r>
                    </a:p>
                    <a:p>
                      <a:pPr rtl="0" lvl="0">
                        <a:lnSpc>
                          <a:spcPct val="131250"/>
                        </a:lnSpc>
                        <a:buNone/>
                      </a:pPr>
                      <a:r>
                        <a:rPr b="1" lang="en">
                          <a:latin typeface="Times New Roman"/>
                          <a:ea typeface="Times New Roman"/>
                          <a:cs typeface="Times New Roman"/>
                          <a:sym typeface="Times New Roman"/>
                        </a:rPr>
                        <a:t>Solution: </a:t>
                      </a:r>
                      <a:r>
                        <a:rPr lang="en">
                          <a:latin typeface="Times New Roman"/>
                          <a:ea typeface="Times New Roman"/>
                          <a:cs typeface="Times New Roman"/>
                          <a:sym typeface="Times New Roman"/>
                        </a:rPr>
                        <a:t>Implement anti- hacking software so none of the system can be penetrated.</a:t>
                      </a:r>
                    </a:p>
                    <a:p>
                      <a:r>
                        <a:t/>
                      </a:r>
                    </a:p>
                    <a:p>
                      <a:r>
                        <a:t/>
                      </a:r>
                    </a:p>
                  </a:txBody>
                  <a:tcPr marR="91425" marB="91425" marT="91425" marL="91425"/>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EPIC.......</a:t>
            </a:r>
          </a:p>
        </p:txBody>
      </p:sp>
      <p:sp>
        <p:nvSpPr>
          <p:cNvPr id="129" name="Shape 129"/>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t>Source              Description    Issues/ Solution</a:t>
            </a:r>
          </a:p>
        </p:txBody>
      </p:sp>
      <p:graphicFrame>
        <p:nvGraphicFramePr>
          <p:cNvPr id="130" name="Shape 130"/>
          <p:cNvGraphicFramePr/>
          <p:nvPr/>
        </p:nvGraphicFramePr>
        <p:xfrm>
          <a:off y="2284100" x="457200"/>
          <a:ext cy="3000000" cx="3000000"/>
        </p:xfrm>
        <a:graphic>
          <a:graphicData uri="http://schemas.openxmlformats.org/drawingml/2006/table">
            <a:tbl>
              <a:tblPr>
                <a:noFill/>
                <a:tableStyleId>{150BA176-A8E7-4A62-B4F2-E5EEB490EC45}</a:tableStyleId>
              </a:tblPr>
              <a:tblGrid>
                <a:gridCol w="2413000"/>
                <a:gridCol w="2413000"/>
                <a:gridCol w="3184900"/>
              </a:tblGrid>
              <a:tr h="3321775">
                <a:tc>
                  <a:txBody>
                    <a:bodyPr>
                      <a:noAutofit/>
                    </a:bodyPr>
                    <a:lstStyle/>
                    <a:p>
                      <a:pPr>
                        <a:buNone/>
                      </a:pPr>
                      <a:r>
                        <a:rPr u="sng" lang="en">
                          <a:solidFill>
                            <a:srgbClr val="1155CC"/>
                          </a:solidFill>
                          <a:latin typeface="Times New Roman"/>
                          <a:ea typeface="Times New Roman"/>
                          <a:cs typeface="Times New Roman"/>
                          <a:sym typeface="Times New Roman"/>
                          <a:hlinkClick r:id="rId3"/>
                        </a:rPr>
                        <a:t>http://epic.org/privacy/reidentification/#intro</a:t>
                      </a:r>
                    </a:p>
                  </a:txBody>
                  <a:tcPr marR="91425" marB="91425" marT="91425" marL="91425"/>
                </a:tc>
                <a:tc>
                  <a:txBody>
                    <a:bodyPr>
                      <a:noAutofit/>
                    </a:bodyPr>
                    <a:lstStyle/>
                    <a:p>
                      <a:pPr rtl="0" lvl="0">
                        <a:lnSpc>
                          <a:spcPct val="115000"/>
                        </a:lnSpc>
                        <a:buClr>
                          <a:srgbClr val="000000"/>
                        </a:buClr>
                        <a:buSzPct val="78571"/>
                        <a:buFont typeface="Arial"/>
                        <a:buNone/>
                      </a:pPr>
                      <a:r>
                        <a:rPr b="1" lang="en">
                          <a:latin typeface="Times New Roman"/>
                          <a:ea typeface="Times New Roman"/>
                          <a:cs typeface="Times New Roman"/>
                          <a:sym typeface="Times New Roman"/>
                        </a:rPr>
                        <a:t>Location Privacy</a:t>
                      </a:r>
                      <a:r>
                        <a:rPr lang="en">
                          <a:latin typeface="Times New Roman"/>
                          <a:ea typeface="Times New Roman"/>
                          <a:cs typeface="Times New Roman"/>
                          <a:sym typeface="Times New Roman"/>
                        </a:rPr>
                        <a:t>- Maintaining total anonymity as to your current location or to where you are going.</a:t>
                      </a:r>
                    </a:p>
                    <a:p>
                      <a:r>
                        <a:t/>
                      </a:r>
                    </a:p>
                    <a:p>
                      <a:r>
                        <a:t/>
                      </a:r>
                    </a:p>
                  </a:txBody>
                  <a:tcPr marR="91425" marB="91425" marT="91425" marL="91425"/>
                </a:tc>
                <a:tc>
                  <a:txBody>
                    <a:bodyPr>
                      <a:noAutofit/>
                    </a:bodyPr>
                    <a:lstStyle/>
                    <a:p>
                      <a:pPr rtl="0" lvl="0">
                        <a:lnSpc>
                          <a:spcPct val="115000"/>
                        </a:lnSpc>
                        <a:buClr>
                          <a:srgbClr val="000000"/>
                        </a:buClr>
                        <a:buSzPct val="78571"/>
                        <a:buFont typeface="Arial"/>
                        <a:buNone/>
                      </a:pPr>
                      <a:r>
                        <a:rPr b="1" lang="en">
                          <a:latin typeface="Times New Roman"/>
                          <a:ea typeface="Times New Roman"/>
                          <a:cs typeface="Times New Roman"/>
                          <a:sym typeface="Times New Roman"/>
                        </a:rPr>
                        <a:t>Issues- </a:t>
                      </a:r>
                      <a:r>
                        <a:rPr lang="en">
                          <a:latin typeface="Times New Roman"/>
                          <a:ea typeface="Times New Roman"/>
                          <a:cs typeface="Times New Roman"/>
                          <a:sym typeface="Times New Roman"/>
                        </a:rPr>
                        <a:t>Tracking technologies such as GPS trackers, and cell phones being enabled to track select persons, without them rightfully knowing so. This is a violation of the person's Fourth Amendment Right (search and seizure).</a:t>
                      </a:r>
                    </a:p>
                    <a:p>
                      <a:r>
                        <a:t/>
                      </a:r>
                    </a:p>
                    <a:p>
                      <a:pPr rtl="0" lvl="0">
                        <a:lnSpc>
                          <a:spcPct val="115000"/>
                        </a:lnSpc>
                        <a:buClr>
                          <a:srgbClr val="000000"/>
                        </a:buClr>
                        <a:buSzPct val="78571"/>
                        <a:buFont typeface="Arial"/>
                        <a:buNone/>
                      </a:pPr>
                      <a:r>
                        <a:rPr b="1" lang="en">
                          <a:latin typeface="Times New Roman"/>
                          <a:ea typeface="Times New Roman"/>
                          <a:cs typeface="Times New Roman"/>
                          <a:sym typeface="Times New Roman"/>
                        </a:rPr>
                        <a:t>Solution-</a:t>
                      </a:r>
                      <a:r>
                        <a:rPr lang="en">
                          <a:latin typeface="Times New Roman"/>
                          <a:ea typeface="Times New Roman"/>
                          <a:cs typeface="Times New Roman"/>
                          <a:sym typeface="Times New Roman"/>
                        </a:rPr>
                        <a:t> Pass legislation that prohibits law enforcement to track persons of interest without a judge issued warrant. Furthermore, people should turn off their GPS locators on their cell phones.</a:t>
                      </a:r>
                    </a:p>
                    <a:p>
                      <a:r>
                        <a:t/>
                      </a:r>
                    </a:p>
                    <a:p>
                      <a:r>
                        <a:t/>
                      </a:r>
                    </a:p>
                  </a:txBody>
                  <a:tcPr marR="91425" marB="91425" marT="91425" marL="91425"/>
                </a:tc>
              </a:tr>
            </a:tbl>
          </a:graphicData>
        </a:graphic>
      </p:graphicFrame>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EPIC.......</a:t>
            </a:r>
          </a:p>
        </p:txBody>
      </p:sp>
      <p:sp>
        <p:nvSpPr>
          <p:cNvPr id="136" name="Shape 136"/>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t>Source            Description    Problem/Fact/Sol..</a:t>
            </a:r>
          </a:p>
        </p:txBody>
      </p:sp>
      <p:graphicFrame>
        <p:nvGraphicFramePr>
          <p:cNvPr id="137" name="Shape 137"/>
          <p:cNvGraphicFramePr/>
          <p:nvPr/>
        </p:nvGraphicFramePr>
        <p:xfrm>
          <a:off y="2282475" x="457200"/>
          <a:ext cy="3000000" cx="3000000"/>
        </p:xfrm>
        <a:graphic>
          <a:graphicData uri="http://schemas.openxmlformats.org/drawingml/2006/table">
            <a:tbl>
              <a:tblPr>
                <a:noFill/>
                <a:tableStyleId>{0FC4198F-AF34-438F-B124-4B4BB3C68AD4}</a:tableStyleId>
              </a:tblPr>
              <a:tblGrid>
                <a:gridCol w="2413000"/>
                <a:gridCol w="2413000"/>
                <a:gridCol w="3458050"/>
              </a:tblGrid>
              <a:tr h="3943125">
                <a:tc>
                  <a:txBody>
                    <a:bodyPr>
                      <a:noAutofit/>
                    </a:bodyPr>
                    <a:lstStyle/>
                    <a:p>
                      <a:pPr>
                        <a:buNone/>
                      </a:pPr>
                      <a:r>
                        <a:rPr u="sng" lang="en">
                          <a:solidFill>
                            <a:srgbClr val="1155CC"/>
                          </a:solidFill>
                          <a:latin typeface="Times New Roman"/>
                          <a:ea typeface="Times New Roman"/>
                          <a:cs typeface="Times New Roman"/>
                          <a:sym typeface="Times New Roman"/>
                          <a:hlinkClick r:id="rId3"/>
                        </a:rPr>
                        <a:t>http://epic.org/privacy/reidentification/#intro</a:t>
                      </a:r>
                      <a:r>
                        <a:rPr lang="en">
                          <a:latin typeface="Times New Roman"/>
                          <a:ea typeface="Times New Roman"/>
                          <a:cs typeface="Times New Roman"/>
                          <a:sym typeface="Times New Roman"/>
                        </a:rPr>
                        <a:t> </a:t>
                      </a:r>
                    </a:p>
                  </a:txBody>
                  <a:tcPr marR="91425" marB="91425" marT="91425" marL="91425"/>
                </a:tc>
                <a:tc>
                  <a:txBody>
                    <a:bodyPr>
                      <a:noAutofit/>
                    </a:bodyPr>
                    <a:lstStyle/>
                    <a:p>
                      <a:pPr rtl="0" lvl="0">
                        <a:lnSpc>
                          <a:spcPct val="110000"/>
                        </a:lnSpc>
                        <a:spcBef>
                          <a:spcPts val="1000"/>
                        </a:spcBef>
                        <a:buClr>
                          <a:srgbClr val="000000"/>
                        </a:buClr>
                        <a:buSzPct val="78571"/>
                        <a:buFont typeface="Arial"/>
                        <a:buNone/>
                      </a:pPr>
                      <a:r>
                        <a:rPr b="1" lang="en">
                          <a:latin typeface="Times New Roman"/>
                          <a:ea typeface="Times New Roman"/>
                          <a:cs typeface="Times New Roman"/>
                          <a:sym typeface="Times New Roman"/>
                        </a:rPr>
                        <a:t>Freedom of Information Act Work on the National Security Agency's Warrantless Surveillance     Program-  </a:t>
                      </a:r>
                      <a:r>
                        <a:rPr lang="en">
                          <a:latin typeface="Times New Roman"/>
                          <a:ea typeface="Times New Roman"/>
                          <a:cs typeface="Times New Roman"/>
                          <a:sym typeface="Times New Roman"/>
                        </a:rPr>
                        <a:t>Being able to listen in and or see correspondence without out an issued warrant.</a:t>
                      </a:r>
                    </a:p>
                    <a:p>
                      <a:r>
                        <a:t/>
                      </a:r>
                    </a:p>
                  </a:txBody>
                  <a:tcPr marR="91425" marB="91425" marT="91425" marL="91425"/>
                </a:tc>
                <a:tc>
                  <a:txBody>
                    <a:bodyPr>
                      <a:noAutofit/>
                    </a:bodyPr>
                    <a:lstStyle/>
                    <a:p>
                      <a:pPr rtl="0" lvl="0">
                        <a:buClr>
                          <a:srgbClr val="000000"/>
                        </a:buClr>
                        <a:buSzPct val="78571"/>
                        <a:buFont typeface="Arial"/>
                        <a:buNone/>
                      </a:pPr>
                      <a:r>
                        <a:rPr b="1" lang="en">
                          <a:latin typeface="Times New Roman"/>
                          <a:ea typeface="Times New Roman"/>
                          <a:cs typeface="Times New Roman"/>
                          <a:sym typeface="Times New Roman"/>
                        </a:rPr>
                        <a:t>Problem:   </a:t>
                      </a:r>
                    </a:p>
                    <a:p>
                      <a:pPr rtl="0" lvl="0">
                        <a:buNone/>
                      </a:pPr>
                      <a:r>
                        <a:rPr b="1" lang="en">
                          <a:latin typeface="Times New Roman"/>
                          <a:ea typeface="Times New Roman"/>
                          <a:cs typeface="Times New Roman"/>
                          <a:sym typeface="Times New Roman"/>
                        </a:rPr>
                        <a:t> </a:t>
                      </a:r>
                      <a:r>
                        <a:rPr lang="en">
                          <a:latin typeface="Times New Roman"/>
                          <a:ea typeface="Times New Roman"/>
                          <a:cs typeface="Times New Roman"/>
                          <a:sym typeface="Times New Roman"/>
                        </a:rPr>
                        <a:t>It is a violation of the 4th amendment.</a:t>
                      </a:r>
                    </a:p>
                    <a:p>
                      <a:pPr rtl="0" lvl="0" indent="-317500" marL="457200">
                        <a:buClr>
                          <a:srgbClr val="000000"/>
                        </a:buClr>
                        <a:buSzPct val="100000"/>
                        <a:buFont typeface="Arial"/>
                        <a:buAutoNum type="arabicPeriod"/>
                      </a:pPr>
                      <a:r>
                        <a:rPr lang="en">
                          <a:latin typeface="Times New Roman"/>
                          <a:ea typeface="Times New Roman"/>
                          <a:cs typeface="Times New Roman"/>
                          <a:sym typeface="Times New Roman"/>
                        </a:rPr>
                        <a:t>It is intrusive.</a:t>
                      </a:r>
                    </a:p>
                    <a:p>
                      <a:pPr rtl="0" lvl="0" indent="-317500" marL="457200">
                        <a:buClr>
                          <a:srgbClr val="000000"/>
                        </a:buClr>
                        <a:buSzPct val="100000"/>
                        <a:buFont typeface="Arial"/>
                        <a:buAutoNum type="arabicPeriod"/>
                      </a:pPr>
                      <a:r>
                        <a:rPr lang="en">
                          <a:latin typeface="Times New Roman"/>
                          <a:ea typeface="Times New Roman"/>
                          <a:cs typeface="Times New Roman"/>
                          <a:sym typeface="Times New Roman"/>
                        </a:rPr>
                        <a:t>Hackers and Terrorists will find more illegal and lethal ways to communicate or send correspondents.</a:t>
                      </a:r>
                    </a:p>
                    <a:p>
                      <a:pPr rtl="0" lvl="0" indent="-317500" marL="457200">
                        <a:buClr>
                          <a:srgbClr val="000000"/>
                        </a:buClr>
                        <a:buSzPct val="100000"/>
                        <a:buFont typeface="Arial"/>
                        <a:buAutoNum type="arabicPeriod"/>
                      </a:pPr>
                      <a:r>
                        <a:rPr lang="en">
                          <a:latin typeface="Times New Roman"/>
                          <a:ea typeface="Times New Roman"/>
                          <a:cs typeface="Times New Roman"/>
                          <a:sym typeface="Times New Roman"/>
                        </a:rPr>
                        <a:t>BIG BROTHER</a:t>
                      </a:r>
                    </a:p>
                    <a:p>
                      <a:r>
                        <a:t/>
                      </a:r>
                    </a:p>
                    <a:p>
                      <a:pPr rtl="0" lvl="0">
                        <a:buClr>
                          <a:srgbClr val="000000"/>
                        </a:buClr>
                        <a:buSzPct val="78571"/>
                        <a:buFont typeface="Arial"/>
                        <a:buNone/>
                      </a:pPr>
                      <a:r>
                        <a:rPr b="1" lang="en">
                          <a:latin typeface="Times New Roman"/>
                          <a:ea typeface="Times New Roman"/>
                          <a:cs typeface="Times New Roman"/>
                          <a:sym typeface="Times New Roman"/>
                        </a:rPr>
                        <a:t>Solution: </a:t>
                      </a:r>
                      <a:r>
                        <a:rPr lang="en">
                          <a:latin typeface="Times New Roman"/>
                          <a:ea typeface="Times New Roman"/>
                          <a:cs typeface="Times New Roman"/>
                          <a:sym typeface="Times New Roman"/>
                        </a:rPr>
                        <a:t>UNDECIDED</a:t>
                      </a:r>
                    </a:p>
                    <a:p>
                      <a:r>
                        <a:t/>
                      </a:r>
                    </a:p>
                    <a:p>
                      <a:pPr rtl="0" lvl="0">
                        <a:buClr>
                          <a:srgbClr val="000000"/>
                        </a:buClr>
                        <a:buSzPct val="78571"/>
                        <a:buFont typeface="Arial"/>
                        <a:buNone/>
                      </a:pPr>
                      <a:r>
                        <a:rPr b="1" lang="en">
                          <a:latin typeface="Times New Roman"/>
                          <a:ea typeface="Times New Roman"/>
                          <a:cs typeface="Times New Roman"/>
                          <a:sym typeface="Times New Roman"/>
                        </a:rPr>
                        <a:t>FACT: </a:t>
                      </a:r>
                      <a:r>
                        <a:rPr lang="en">
                          <a:latin typeface="Times New Roman"/>
                          <a:ea typeface="Times New Roman"/>
                          <a:cs typeface="Times New Roman"/>
                          <a:sym typeface="Times New Roman"/>
                        </a:rPr>
                        <a:t>President Bush secretly issued an executive order in 2002 authorizing the National Security Agency to conduct warrantless surveillance of international telephone and Internet communications on American soil.</a:t>
                      </a:r>
                    </a:p>
                    <a:p>
                      <a:r>
                        <a:t/>
                      </a:r>
                    </a:p>
                    <a:p>
                      <a:r>
                        <a:t/>
                      </a:r>
                    </a:p>
                  </a:txBody>
                  <a:tcPr marR="91425" marB="91425" marT="91425" marL="91425"/>
                </a:tc>
              </a:tr>
            </a:tbl>
          </a:graphicData>
        </a:graphic>
      </p:graphicFrame>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New Info on Stingray</a:t>
            </a:r>
          </a:p>
        </p:txBody>
      </p:sp>
      <p:sp>
        <p:nvSpPr>
          <p:cNvPr id="143" name="Shape 14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lnSpc>
                <a:spcPct val="180000"/>
              </a:lnSpc>
              <a:spcBef>
                <a:spcPts val="0"/>
              </a:spcBef>
              <a:spcAft>
                <a:spcPts val="1500"/>
              </a:spcAft>
              <a:buNone/>
            </a:pPr>
            <a:r>
              <a:rPr sz="1400" lang="en">
                <a:solidFill>
                  <a:srgbClr val="000000"/>
                </a:solidFill>
                <a:latin typeface="Times New Roman"/>
                <a:ea typeface="Times New Roman"/>
                <a:cs typeface="Times New Roman"/>
                <a:sym typeface="Times New Roman"/>
              </a:rPr>
              <a:t>A secretive cell phone spy device known as StingRay, intended to fight terrorism, was used in far more routine LAPD criminal investigations 21 times in a four-month period during 2012, apparently without the courts' knowledge that the technology probes the lives of non-suspects who happen to be in the same neighborhood as suspected terrorists. (Jon Campbell)</a:t>
            </a:r>
          </a:p>
          <a:p>
            <a:pPr rtl="0" lvl="0">
              <a:lnSpc>
                <a:spcPct val="180000"/>
              </a:lnSpc>
              <a:spcBef>
                <a:spcPts val="0"/>
              </a:spcBef>
              <a:spcAft>
                <a:spcPts val="1500"/>
              </a:spcAft>
              <a:buNone/>
            </a:pPr>
            <a:r>
              <a:rPr sz="1400" lang="en">
                <a:solidFill>
                  <a:srgbClr val="000000"/>
                </a:solidFill>
                <a:latin typeface="Times New Roman"/>
                <a:ea typeface="Times New Roman"/>
                <a:cs typeface="Times New Roman"/>
                <a:sym typeface="Times New Roman"/>
              </a:rPr>
              <a:t>This information indicates that Stingray is not just used by federal law enforcement, but for local law enforcement as well. If local or even state law enforcement have access to Stingray, the system may find its way into civil possession. Furthermore, I believe this device being used without considerable discretion intrudes on 4th amendment privacy clauses. Stated in previous slides Pineapple can be publicly bought for educational purposes, on the contrary Stingray is not available for public purchase nor use.</a:t>
            </a:r>
          </a:p>
          <a:p>
            <a:r>
              <a:t/>
            </a:r>
          </a:p>
          <a:p>
            <a:r>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TRACEABILITY VS. TRACKABILITY</a:t>
            </a:r>
          </a:p>
        </p:txBody>
      </p:sp>
      <p:sp>
        <p:nvSpPr>
          <p:cNvPr id="149" name="Shape 14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t>Traceability- A visible mark or trail, such as a footprint, made or left by the passage of a person or thing.</a:t>
            </a:r>
          </a:p>
          <a:p>
            <a:pPr rtl="0" lvl="0">
              <a:buNone/>
            </a:pPr>
            <a:r>
              <a:rPr lang="en"/>
              <a:t> 	Ex:</a:t>
            </a:r>
            <a:r>
              <a:rPr sz="1400" lang="en"/>
              <a:t> If you were looking for your dog, you follow his footprint trail to locate him.</a:t>
            </a:r>
          </a:p>
          <a:p>
            <a:r>
              <a:t/>
            </a:r>
          </a:p>
          <a:p>
            <a:pPr rtl="0" lvl="0">
              <a:buNone/>
            </a:pPr>
            <a:r>
              <a:rPr sz="2400" lang="en"/>
              <a:t>Trackability-</a:t>
            </a:r>
            <a:r>
              <a:rPr sz="2400" lang="en">
                <a:solidFill>
                  <a:srgbClr val="212121"/>
                </a:solidFill>
              </a:rPr>
              <a:t>Follow the course or trail of (someone or something), typically in order to find them or note their location at various points.</a:t>
            </a:r>
          </a:p>
          <a:p>
            <a:pPr rtl="0" lvl="0">
              <a:buNone/>
            </a:pPr>
            <a:r>
              <a:rPr lang="en"/>
              <a:t> </a:t>
            </a:r>
          </a:p>
          <a:p>
            <a:pPr rtl="0" lvl="0">
              <a:buNone/>
            </a:pPr>
            <a:r>
              <a:rPr lang="en"/>
              <a:t>     Ex: </a:t>
            </a:r>
            <a:r>
              <a:rPr sz="1400" lang="en"/>
              <a:t>For example if your car had onstar and it was stolen, people could track it every move with precision.</a:t>
            </a:r>
          </a:p>
          <a:p>
            <a:r>
              <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In this presentation, we will discuss:</a:t>
            </a:r>
          </a:p>
        </p:txBody>
      </p:sp>
      <p:sp>
        <p:nvSpPr>
          <p:cNvPr id="46" name="Shape 4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GM OnStar</a:t>
            </a:r>
          </a:p>
          <a:p>
            <a:pPr rtl="0" lvl="1" indent="-381000" marL="914400">
              <a:buClr>
                <a:schemeClr val="dk1"/>
              </a:buClr>
              <a:buSzPct val="80000"/>
              <a:buFont typeface="Courier New"/>
              <a:buChar char="o"/>
            </a:pPr>
            <a:r>
              <a:rPr lang="en"/>
              <a:t>Further discussion on pinpointability, traceability, trackability, etc. </a:t>
            </a:r>
          </a:p>
          <a:p>
            <a:pPr rtl="0" lvl="1" indent="-381000" marL="914400">
              <a:buClr>
                <a:schemeClr val="dk1"/>
              </a:buClr>
              <a:buSzPct val="80000"/>
              <a:buFont typeface="Courier New"/>
              <a:buChar char="o"/>
            </a:pPr>
            <a:r>
              <a:rPr lang="en"/>
              <a:t>hak5 Pineapple Mark IV</a:t>
            </a:r>
          </a:p>
          <a:p>
            <a:pPr rtl="0" lvl="0" indent="-419100" marL="457200">
              <a:buClr>
                <a:schemeClr val="dk1"/>
              </a:buClr>
              <a:buSzPct val="166666"/>
              <a:buFont typeface="Arial"/>
              <a:buChar char="•"/>
            </a:pPr>
            <a:r>
              <a:rPr lang="en"/>
              <a:t>Comparison:</a:t>
            </a:r>
          </a:p>
          <a:p>
            <a:pPr rtl="0" lvl="1" indent="-381000" marL="914400">
              <a:buClr>
                <a:schemeClr val="dk1"/>
              </a:buClr>
              <a:buSzPct val="80000"/>
              <a:buFont typeface="Courier New"/>
              <a:buChar char="o"/>
            </a:pPr>
            <a:r>
              <a:rPr lang="en"/>
              <a:t>FBI Stingray</a:t>
            </a:r>
          </a:p>
          <a:p>
            <a:pPr rtl="0" lvl="1" indent="-381000" marL="914400">
              <a:buClr>
                <a:schemeClr val="dk1"/>
              </a:buClr>
              <a:buSzPct val="80000"/>
              <a:buFont typeface="Courier New"/>
              <a:buChar char="o"/>
            </a:pPr>
            <a:r>
              <a:rPr lang="en"/>
              <a:t>Wifi Pineapple</a:t>
            </a:r>
          </a:p>
          <a:p>
            <a:pPr rtl="0" lvl="0" indent="-419100" marL="457200">
              <a:buClr>
                <a:schemeClr val="dk1"/>
              </a:buClr>
              <a:buSzPct val="166666"/>
              <a:buFont typeface="Arial"/>
              <a:buChar char="•"/>
            </a:pPr>
            <a:r>
              <a:rPr lang="en"/>
              <a:t>Standards</a:t>
            </a:r>
          </a:p>
          <a:p>
            <a:pPr rtl="0" lvl="1" indent="-381000" marL="914400">
              <a:buClr>
                <a:schemeClr val="dk1"/>
              </a:buClr>
              <a:buSzPct val="80000"/>
              <a:buFont typeface="Courier New"/>
              <a:buChar char="o"/>
            </a:pPr>
            <a:r>
              <a:rPr lang="en"/>
              <a:t>SAE J2735, SAE J2945, IEEE 1609.2, WSMP</a:t>
            </a:r>
          </a:p>
          <a:p>
            <a:pPr rtl="0" lvl="0" indent="-419100" marL="457200">
              <a:buClr>
                <a:schemeClr val="dk1"/>
              </a:buClr>
              <a:buSzPct val="166666"/>
              <a:buFont typeface="Arial"/>
              <a:buChar char="•"/>
            </a:pPr>
            <a:r>
              <a:rPr lang="en"/>
              <a:t>EPIC</a:t>
            </a:r>
          </a:p>
          <a:p>
            <a:pPr lvl="1" indent="-381000" marL="914400">
              <a:buClr>
                <a:schemeClr val="dk1"/>
              </a:buClr>
              <a:buSzPct val="80000"/>
              <a:buFont typeface="Courier New"/>
              <a:buChar char="o"/>
            </a:pPr>
            <a:r>
              <a:rPr lang="en"/>
              <a:t>Terminology and Concepts pertaining to VANET Privacy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GM OnStar</a:t>
            </a:r>
          </a:p>
        </p:txBody>
      </p:sp>
      <p:sp>
        <p:nvSpPr>
          <p:cNvPr id="52" name="Shape 5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u="sng" lang="en">
                <a:solidFill>
                  <a:srgbClr val="000000"/>
                </a:solidFill>
                <a:latin typeface="Arial"/>
                <a:ea typeface="Arial"/>
                <a:cs typeface="Arial"/>
                <a:sym typeface="Arial"/>
              </a:rPr>
              <a:t>Five Concepts:</a:t>
            </a:r>
          </a:p>
          <a:p>
            <a:pPr rtl="0" lvl="1" indent="-381000" marL="914400">
              <a:buClr>
                <a:schemeClr val="dk1"/>
              </a:buClr>
              <a:buSzPct val="80000"/>
              <a:buFont typeface="Courier New"/>
              <a:buChar char="o"/>
            </a:pPr>
            <a:r>
              <a:rPr lang="en">
                <a:solidFill>
                  <a:srgbClr val="000000"/>
                </a:solidFill>
                <a:latin typeface="Arial"/>
                <a:ea typeface="Arial"/>
                <a:cs typeface="Arial"/>
                <a:sym typeface="Arial"/>
              </a:rPr>
              <a:t>Linkability </a:t>
            </a:r>
          </a:p>
          <a:p>
            <a:pPr rtl="0" lvl="1" indent="-381000" marL="914400">
              <a:buClr>
                <a:schemeClr val="dk1"/>
              </a:buClr>
              <a:buSzPct val="80000"/>
              <a:buFont typeface="Courier New"/>
              <a:buChar char="o"/>
            </a:pPr>
            <a:r>
              <a:rPr lang="en">
                <a:solidFill>
                  <a:srgbClr val="000000"/>
                </a:solidFill>
                <a:latin typeface="Arial"/>
                <a:ea typeface="Arial"/>
                <a:cs typeface="Arial"/>
                <a:sym typeface="Arial"/>
              </a:rPr>
              <a:t>Traceability</a:t>
            </a:r>
          </a:p>
          <a:p>
            <a:pPr rtl="0" lvl="2" indent="-381000" marL="1371600">
              <a:buClr>
                <a:schemeClr val="dk1"/>
              </a:buClr>
              <a:buSzPct val="133333"/>
              <a:buFont typeface="Wingdings"/>
              <a:buChar char="§"/>
            </a:pPr>
            <a:r>
              <a:rPr sz="1800" lang="en">
                <a:solidFill>
                  <a:srgbClr val="000000"/>
                </a:solidFill>
                <a:latin typeface="Arial"/>
                <a:ea typeface="Arial"/>
                <a:cs typeface="Arial"/>
                <a:sym typeface="Arial"/>
              </a:rPr>
              <a:t>Where </a:t>
            </a:r>
            <a:r>
              <a:rPr u="sng" sz="1800" lang="en">
                <a:solidFill>
                  <a:srgbClr val="000000"/>
                </a:solidFill>
                <a:latin typeface="Arial"/>
                <a:ea typeface="Arial"/>
                <a:cs typeface="Arial"/>
                <a:sym typeface="Arial"/>
              </a:rPr>
              <a:t>has</a:t>
            </a:r>
            <a:r>
              <a:rPr sz="1800" lang="en">
                <a:solidFill>
                  <a:srgbClr val="000000"/>
                </a:solidFill>
                <a:latin typeface="Arial"/>
                <a:ea typeface="Arial"/>
                <a:cs typeface="Arial"/>
                <a:sym typeface="Arial"/>
              </a:rPr>
              <a:t> Vehicle X been (Location History/Past)?</a:t>
            </a:r>
          </a:p>
          <a:p>
            <a:pPr rtl="0" lvl="1" indent="-381000" marL="914400">
              <a:buClr>
                <a:schemeClr val="dk1"/>
              </a:buClr>
              <a:buSzPct val="80000"/>
              <a:buFont typeface="Courier New"/>
              <a:buChar char="o"/>
            </a:pPr>
            <a:r>
              <a:rPr lang="en">
                <a:solidFill>
                  <a:srgbClr val="000000"/>
                </a:solidFill>
                <a:latin typeface="Arial"/>
                <a:ea typeface="Arial"/>
                <a:cs typeface="Arial"/>
                <a:sym typeface="Arial"/>
              </a:rPr>
              <a:t>Trackability</a:t>
            </a:r>
          </a:p>
          <a:p>
            <a:pPr rtl="0" lvl="2" indent="-381000" marL="1371600">
              <a:buClr>
                <a:schemeClr val="dk1"/>
              </a:buClr>
              <a:buSzPct val="133333"/>
              <a:buFont typeface="Wingdings"/>
              <a:buChar char="§"/>
            </a:pPr>
            <a:r>
              <a:rPr sz="1800" lang="en">
                <a:solidFill>
                  <a:srgbClr val="000000"/>
                </a:solidFill>
                <a:latin typeface="Arial"/>
                <a:ea typeface="Arial"/>
                <a:cs typeface="Arial"/>
                <a:sym typeface="Arial"/>
              </a:rPr>
              <a:t>Where </a:t>
            </a:r>
            <a:r>
              <a:rPr u="sng" sz="1800" lang="en">
                <a:solidFill>
                  <a:srgbClr val="000000"/>
                </a:solidFill>
                <a:latin typeface="Arial"/>
                <a:ea typeface="Arial"/>
                <a:cs typeface="Arial"/>
                <a:sym typeface="Arial"/>
              </a:rPr>
              <a:t>is</a:t>
            </a:r>
            <a:r>
              <a:rPr sz="1800" lang="en">
                <a:solidFill>
                  <a:srgbClr val="000000"/>
                </a:solidFill>
                <a:latin typeface="Arial"/>
                <a:ea typeface="Arial"/>
                <a:cs typeface="Arial"/>
                <a:sym typeface="Arial"/>
              </a:rPr>
              <a:t> Vehicle X currently and what path </a:t>
            </a:r>
            <a:r>
              <a:rPr u="sng" sz="1800" lang="en">
                <a:solidFill>
                  <a:srgbClr val="000000"/>
                </a:solidFill>
                <a:latin typeface="Arial"/>
                <a:ea typeface="Arial"/>
                <a:cs typeface="Arial"/>
                <a:sym typeface="Arial"/>
              </a:rPr>
              <a:t>is</a:t>
            </a:r>
            <a:r>
              <a:rPr sz="1800" lang="en">
                <a:solidFill>
                  <a:srgbClr val="000000"/>
                </a:solidFill>
                <a:latin typeface="Arial"/>
                <a:ea typeface="Arial"/>
                <a:cs typeface="Arial"/>
                <a:sym typeface="Arial"/>
              </a:rPr>
              <a:t> it taking (Present)?</a:t>
            </a:r>
            <a:r>
              <a:rPr lang="en">
                <a:solidFill>
                  <a:srgbClr val="000000"/>
                </a:solidFill>
                <a:latin typeface="Arial"/>
                <a:ea typeface="Arial"/>
                <a:cs typeface="Arial"/>
                <a:sym typeface="Arial"/>
              </a:rPr>
              <a:t> </a:t>
            </a:r>
          </a:p>
          <a:p>
            <a:pPr rtl="0" lvl="1" indent="-381000" marL="914400">
              <a:buClr>
                <a:schemeClr val="dk1"/>
              </a:buClr>
              <a:buSzPct val="80000"/>
              <a:buFont typeface="Courier New"/>
              <a:buChar char="o"/>
            </a:pPr>
            <a:r>
              <a:rPr lang="en">
                <a:solidFill>
                  <a:srgbClr val="000000"/>
                </a:solidFill>
                <a:latin typeface="Arial"/>
                <a:ea typeface="Arial"/>
                <a:cs typeface="Arial"/>
                <a:sym typeface="Arial"/>
              </a:rPr>
              <a:t>Big Brother </a:t>
            </a:r>
          </a:p>
          <a:p>
            <a:pPr rtl="0" lvl="1" indent="-381000" marL="914400">
              <a:buClr>
                <a:schemeClr val="dk1"/>
              </a:buClr>
              <a:buSzPct val="80000"/>
              <a:buFont typeface="Courier New"/>
              <a:buChar char="o"/>
            </a:pPr>
            <a:r>
              <a:rPr lang="en">
                <a:solidFill>
                  <a:srgbClr val="000000"/>
                </a:solidFill>
                <a:latin typeface="Arial"/>
                <a:ea typeface="Arial"/>
                <a:cs typeface="Arial"/>
                <a:sym typeface="Arial"/>
              </a:rPr>
              <a:t>Pinpointability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GM OnStar</a:t>
            </a:r>
          </a:p>
        </p:txBody>
      </p:sp>
      <p:sp>
        <p:nvSpPr>
          <p:cNvPr id="58" name="Shape 58"/>
          <p:cNvSpPr txBox="1"/>
          <p:nvPr>
            <p:ph idx="1" type="body"/>
          </p:nvPr>
        </p:nvSpPr>
        <p:spPr>
          <a:xfrm>
            <a:off y="1600200" x="457200"/>
            <a:ext cy="4967700" cx="84144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Threat Examples: </a:t>
            </a:r>
          </a:p>
          <a:p>
            <a:pPr rtl="0" lvl="1" indent="-381000" marL="914400">
              <a:buClr>
                <a:schemeClr val="dk1"/>
              </a:buClr>
              <a:buSzPct val="80000"/>
              <a:buFont typeface="Courier New"/>
              <a:buChar char="o"/>
            </a:pPr>
            <a:r>
              <a:rPr lang="en"/>
              <a:t>Pinpointability-</a:t>
            </a:r>
          </a:p>
          <a:p>
            <a:pPr rtl="0" lvl="2" indent="-381000" marL="1371600">
              <a:buClr>
                <a:schemeClr val="dk1"/>
              </a:buClr>
              <a:buSzPct val="150000"/>
              <a:buFont typeface="Wingdings"/>
              <a:buChar char="§"/>
            </a:pPr>
            <a:r>
              <a:rPr sz="1600" lang="en">
                <a:solidFill>
                  <a:srgbClr val="000000"/>
                </a:solidFill>
                <a:latin typeface="Arial"/>
                <a:ea typeface="Arial"/>
                <a:cs typeface="Arial"/>
                <a:sym typeface="Arial"/>
              </a:rPr>
              <a:t>If a person regularly carried their smartphone while driving their vehicle equipped with OnStar, the signals from the phone would give an adversary the ability to pinpoint the driver. (REMOTE MOBILE APP)</a:t>
            </a:r>
          </a:p>
          <a:p>
            <a:pPr rtl="0" lvl="2" indent="-381000" marL="1371600">
              <a:buClr>
                <a:schemeClr val="dk1"/>
              </a:buClr>
              <a:buSzPct val="150000"/>
              <a:buFont typeface="Wingdings"/>
              <a:buChar char="§"/>
            </a:pPr>
            <a:r>
              <a:rPr sz="1600" lang="en">
                <a:solidFill>
                  <a:srgbClr val="000000"/>
                </a:solidFill>
                <a:latin typeface="Arial"/>
                <a:ea typeface="Arial"/>
                <a:cs typeface="Arial"/>
                <a:sym typeface="Arial"/>
              </a:rPr>
              <a:t>At the time of an accident, OnStar is made aware of the location of the vehicle. It is pinpointed. (AUTOMATIC CRASH RESPONSE)</a:t>
            </a:r>
          </a:p>
          <a:p>
            <a:r>
              <a:t/>
            </a:r>
          </a:p>
          <a:p>
            <a:pPr rtl="0" lvl="1" indent="-381000" marL="914400">
              <a:buClr>
                <a:schemeClr val="dk1"/>
              </a:buClr>
              <a:buSzPct val="80000"/>
              <a:buFont typeface="Courier New"/>
              <a:buChar char="o"/>
            </a:pPr>
            <a:r>
              <a:rPr lang="en"/>
              <a:t>Traceability- </a:t>
            </a:r>
          </a:p>
          <a:p>
            <a:pPr rtl="0" lvl="2" indent="-381000" marL="1371600">
              <a:buClr>
                <a:schemeClr val="dk1"/>
              </a:buClr>
              <a:buSzPct val="150000"/>
              <a:buFont typeface="Wingdings"/>
              <a:buChar char="§"/>
            </a:pPr>
            <a:r>
              <a:rPr sz="1600" lang="en">
                <a:solidFill>
                  <a:srgbClr val="000000"/>
                </a:solidFill>
                <a:latin typeface="Arial"/>
                <a:ea typeface="Arial"/>
                <a:cs typeface="Arial"/>
                <a:sym typeface="Arial"/>
              </a:rPr>
              <a:t>Similar to the method that an adversary could trace a vehicle regarding the hands-free calling feature, an attacker could find out which cell phone towers the smartphone used to show where the vehicle had been or just simply follow the signals the smartphone was emitting. (REMOTE MOBILE APP)</a:t>
            </a:r>
          </a:p>
          <a:p>
            <a:pPr lvl="2" indent="-381000" marL="1371600">
              <a:buClr>
                <a:schemeClr val="dk1"/>
              </a:buClr>
              <a:buSzPct val="150000"/>
              <a:buFont typeface="Wingdings"/>
              <a:buChar char="§"/>
            </a:pPr>
            <a:r>
              <a:rPr sz="1600" lang="en">
                <a:solidFill>
                  <a:srgbClr val="000000"/>
                </a:solidFill>
                <a:latin typeface="Arial"/>
                <a:ea typeface="Arial"/>
                <a:cs typeface="Arial"/>
                <a:sym typeface="Arial"/>
              </a:rPr>
              <a:t>According to the OnStar website, if a vehicle used turn-by-turn navigation, their location history would be able to be traced back. (Turn-By-Turn Navigation)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GM OnStar </a:t>
            </a:r>
          </a:p>
        </p:txBody>
      </p:sp>
      <p:sp>
        <p:nvSpPr>
          <p:cNvPr id="64" name="Shape 6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Threat Examples:</a:t>
            </a:r>
          </a:p>
          <a:p>
            <a:pPr rtl="0" lvl="1" indent="-381000" marL="914400">
              <a:buClr>
                <a:schemeClr val="dk1"/>
              </a:buClr>
              <a:buSzPct val="80000"/>
              <a:buFont typeface="Courier New"/>
              <a:buChar char="o"/>
            </a:pPr>
            <a:r>
              <a:rPr lang="en"/>
              <a:t>Big Brother:</a:t>
            </a:r>
          </a:p>
          <a:p>
            <a:pPr rtl="0" lvl="2" indent="-381000" marL="1371600">
              <a:buClr>
                <a:schemeClr val="dk1"/>
              </a:buClr>
              <a:buSzPct val="150000"/>
              <a:buFont typeface="Wingdings"/>
              <a:buChar char="§"/>
            </a:pPr>
            <a:r>
              <a:rPr sz="1600" lang="en">
                <a:solidFill>
                  <a:srgbClr val="000000"/>
                </a:solidFill>
                <a:latin typeface="Arial"/>
                <a:ea typeface="Arial"/>
                <a:cs typeface="Arial"/>
                <a:sym typeface="Arial"/>
              </a:rPr>
              <a:t>In the case of a stolen vehicle, the authorities are then informed as they work in partnership with OnStar. This could open the door for the government to get more involved with people’s personal lives, hence acting as  a ‘big brother’. (STOLEN VEHICLE ASSISTANCE)</a:t>
            </a:r>
          </a:p>
          <a:p>
            <a:pPr rtl="0" lvl="2" indent="-381000" marL="1371600">
              <a:buClr>
                <a:schemeClr val="dk1"/>
              </a:buClr>
              <a:buSzPct val="150000"/>
              <a:buFont typeface="Wingdings"/>
              <a:buChar char="§"/>
            </a:pPr>
            <a:r>
              <a:rPr sz="1600" lang="en">
                <a:solidFill>
                  <a:srgbClr val="000000"/>
                </a:solidFill>
                <a:latin typeface="Arial"/>
                <a:ea typeface="Arial"/>
                <a:cs typeface="Arial"/>
                <a:sym typeface="Arial"/>
              </a:rPr>
              <a:t>If the government was given access to the location history of the vehicles connected to OnStar (since it is stored), they could then manipulate the data in many different ways. (TURN-BY-TURN NAVIGATION)</a:t>
            </a:r>
          </a:p>
          <a:p>
            <a:r>
              <a:t/>
            </a:r>
          </a:p>
        </p:txBody>
      </p:sp>
      <p:sp>
        <p:nvSpPr>
          <p:cNvPr id="65" name="Shape 65"/>
          <p:cNvSpPr/>
          <p:nvPr/>
        </p:nvSpPr>
        <p:spPr>
          <a:xfrm>
            <a:off y="4508000" x="6108925"/>
            <a:ext cy="2193124" cx="2832075"/>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Comparison </a:t>
            </a:r>
          </a:p>
        </p:txBody>
      </p:sp>
      <p:sp>
        <p:nvSpPr>
          <p:cNvPr id="71" name="Shape 71"/>
          <p:cNvSpPr txBox="1"/>
          <p:nvPr>
            <p:ph idx="1" type="body"/>
          </p:nvPr>
        </p:nvSpPr>
        <p:spPr>
          <a:xfrm>
            <a:off y="1753625" x="457200"/>
            <a:ext cy="2463299" cx="2394600"/>
          </a:xfrm>
          <a:prstGeom prst="rect">
            <a:avLst/>
          </a:prstGeom>
        </p:spPr>
        <p:txBody>
          <a:bodyPr bIns="91425" rIns="91425" lIns="91425" tIns="91425" anchor="t" anchorCtr="0">
            <a:noAutofit/>
          </a:bodyPr>
          <a:lstStyle/>
          <a:p>
            <a:pPr algn="ctr" rtl="0" lvl="0">
              <a:buNone/>
            </a:pPr>
            <a:r>
              <a:rPr b="1" lang="en"/>
              <a:t>FBI </a:t>
            </a:r>
          </a:p>
          <a:p>
            <a:pPr algn="ctr" rtl="0" lvl="0">
              <a:buNone/>
            </a:pPr>
            <a:r>
              <a:rPr b="1" lang="en"/>
              <a:t>Stingray</a:t>
            </a:r>
          </a:p>
          <a:p>
            <a:r>
              <a:t/>
            </a:r>
          </a:p>
        </p:txBody>
      </p:sp>
      <p:sp>
        <p:nvSpPr>
          <p:cNvPr id="72" name="Shape 72"/>
          <p:cNvSpPr txBox="1"/>
          <p:nvPr>
            <p:ph idx="2" type="body"/>
          </p:nvPr>
        </p:nvSpPr>
        <p:spPr>
          <a:xfrm>
            <a:off y="5315375" x="6304000"/>
            <a:ext cy="1284899" cx="2473500"/>
          </a:xfrm>
          <a:prstGeom prst="rect">
            <a:avLst/>
          </a:prstGeom>
        </p:spPr>
        <p:txBody>
          <a:bodyPr bIns="91425" rIns="91425" lIns="91425" tIns="91425" anchor="t" anchorCtr="0">
            <a:noAutofit/>
          </a:bodyPr>
          <a:lstStyle/>
          <a:p>
            <a:pPr algn="ctr" rtl="0" lvl="0">
              <a:buNone/>
            </a:pPr>
            <a:r>
              <a:rPr b="1" lang="en"/>
              <a:t>Wifi Pineapple</a:t>
            </a:r>
          </a:p>
        </p:txBody>
      </p:sp>
      <p:sp>
        <p:nvSpPr>
          <p:cNvPr id="73" name="Shape 73"/>
          <p:cNvSpPr/>
          <p:nvPr/>
        </p:nvSpPr>
        <p:spPr>
          <a:xfrm>
            <a:off y="2418575" x="3211200"/>
            <a:ext cy="3286324" cx="2473500"/>
          </a:xfrm>
          <a:prstGeom prst="rect">
            <a:avLst/>
          </a:prstGeom>
          <a:blipFill>
            <a:blip r:embed="rId3"/>
            <a:stretch>
              <a:fillRect/>
            </a:stretch>
          </a:blipFill>
        </p:spPr>
      </p:sp>
      <p:sp>
        <p:nvSpPr>
          <p:cNvPr id="74" name="Shape 74"/>
          <p:cNvSpPr/>
          <p:nvPr/>
        </p:nvSpPr>
        <p:spPr>
          <a:xfrm>
            <a:off y="2907525" x="700075"/>
            <a:ext cy="3765574" cx="2212400"/>
          </a:xfrm>
          <a:prstGeom prst="rect">
            <a:avLst/>
          </a:prstGeom>
          <a:blipFill>
            <a:blip r:embed="rId4"/>
            <a:stretch>
              <a:fillRect/>
            </a:stretch>
          </a:blipFill>
          <a:ln>
            <a:noFill/>
          </a:ln>
        </p:spPr>
      </p:sp>
      <p:sp>
        <p:nvSpPr>
          <p:cNvPr id="75" name="Shape 75"/>
          <p:cNvSpPr/>
          <p:nvPr/>
        </p:nvSpPr>
        <p:spPr>
          <a:xfrm>
            <a:off y="1624175" x="6044100"/>
            <a:ext cy="3895024" cx="2733400"/>
          </a:xfrm>
          <a:prstGeom prst="rect">
            <a:avLst/>
          </a:prstGeom>
          <a:blipFill>
            <a:blip r:embed="rId5"/>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FBI Stingray</a:t>
            </a:r>
          </a:p>
        </p:txBody>
      </p:sp>
      <p:sp>
        <p:nvSpPr>
          <p:cNvPr id="81" name="Shape 8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Basic Info:</a:t>
            </a:r>
          </a:p>
          <a:p>
            <a:pPr rtl="0" lvl="1" indent="-381000" marL="914400">
              <a:buClr>
                <a:schemeClr val="dk1"/>
              </a:buClr>
              <a:buSzPct val="80000"/>
              <a:buFont typeface="Courier New"/>
              <a:buChar char="o"/>
            </a:pPr>
            <a:r>
              <a:rPr lang="en"/>
              <a:t>Intercept/Impersonate cellular communication</a:t>
            </a:r>
          </a:p>
          <a:p>
            <a:pPr rtl="0" lvl="1" indent="-381000" marL="914400">
              <a:buClr>
                <a:schemeClr val="dk1"/>
              </a:buClr>
              <a:buSzPct val="80000"/>
              <a:buFont typeface="Courier New"/>
              <a:buChar char="o"/>
            </a:pPr>
            <a:r>
              <a:rPr lang="en"/>
              <a:t>Acts as a cell tower</a:t>
            </a:r>
          </a:p>
          <a:p>
            <a:pPr rtl="0" lvl="1" indent="-381000" marL="914400">
              <a:buClr>
                <a:schemeClr val="dk1"/>
              </a:buClr>
              <a:buSzPct val="80000"/>
              <a:buFont typeface="Courier New"/>
              <a:buChar char="o"/>
            </a:pPr>
            <a:r>
              <a:rPr lang="en"/>
              <a:t>Acts only passively for eavesdropping</a:t>
            </a:r>
          </a:p>
          <a:p>
            <a:pPr rtl="0" lvl="0" indent="-419100" marL="457200">
              <a:buClr>
                <a:schemeClr val="dk1"/>
              </a:buClr>
              <a:buSzPct val="208333"/>
              <a:buFont typeface="Arial"/>
              <a:buChar char="•"/>
            </a:pPr>
            <a:r>
              <a:rPr sz="2400" lang="en">
                <a:solidFill>
                  <a:srgbClr val="000000"/>
                </a:solidFill>
                <a:latin typeface="Arial"/>
                <a:ea typeface="Arial"/>
                <a:cs typeface="Arial"/>
                <a:sym typeface="Arial"/>
              </a:rPr>
              <a:t>“The FBI claims the device is designed only to grab information like "dialing, routing and address" data as part of a suspect's routine communication. However, they can't use it to precision-target, which means Stingray is also collecting data on innocent people."</a:t>
            </a:r>
          </a:p>
          <a:p>
            <a:pPr rtl="0" lvl="1" indent="-381000" marL="914400">
              <a:buClr>
                <a:schemeClr val="dk1"/>
              </a:buClr>
              <a:buSzPct val="80000"/>
              <a:buFont typeface="Courier New"/>
              <a:buChar char="o"/>
            </a:pPr>
            <a:r>
              <a:rPr u="sng" lang="en">
                <a:solidFill>
                  <a:schemeClr val="hlink"/>
                </a:solidFill>
                <a:hlinkClick r:id="rId3"/>
              </a:rPr>
              <a:t>Source</a:t>
            </a:r>
          </a:p>
        </p:txBody>
      </p:sp>
      <p:sp>
        <p:nvSpPr>
          <p:cNvPr id="82" name="Shape 82"/>
          <p:cNvSpPr/>
          <p:nvPr/>
        </p:nvSpPr>
        <p:spPr>
          <a:xfrm>
            <a:off y="274650" x="6675975"/>
            <a:ext cy="1863200" cx="2139649"/>
          </a:xfrm>
          <a:prstGeom prst="rect">
            <a:avLst/>
          </a:prstGeom>
          <a:blipFill>
            <a:blip r:embed="rId4"/>
            <a:stretch>
              <a:fillRect/>
            </a:stretch>
          </a:blipFill>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Wifi Pineapple </a:t>
            </a:r>
          </a:p>
        </p:txBody>
      </p:sp>
      <p:sp>
        <p:nvSpPr>
          <p:cNvPr id="88" name="Shape 8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Basic Info:</a:t>
            </a:r>
          </a:p>
          <a:p>
            <a:pPr rtl="0" lvl="1" indent="-381000" marL="914400">
              <a:buClr>
                <a:schemeClr val="dk1"/>
              </a:buClr>
              <a:buSzPct val="80000"/>
              <a:buFont typeface="Courier New"/>
              <a:buChar char="o"/>
            </a:pPr>
            <a:r>
              <a:rPr lang="en"/>
              <a:t>Deceives devices into thinking they are connected to a legitimate internet source when they are actually connected to the Pineapple.</a:t>
            </a:r>
          </a:p>
          <a:p>
            <a:pPr rtl="0" lvl="1" indent="-381000" marL="914400">
              <a:buClr>
                <a:schemeClr val="dk1"/>
              </a:buClr>
              <a:buSzPct val="80000"/>
              <a:buFont typeface="Courier New"/>
              <a:buChar char="o"/>
            </a:pPr>
            <a:r>
              <a:rPr lang="en"/>
              <a:t>Can be used in both a passive and active manner (can eavesdrop and send malicious packages).</a:t>
            </a:r>
          </a:p>
          <a:p>
            <a:pPr rtl="0" lvl="1" indent="-381000" marL="914400">
              <a:buClr>
                <a:schemeClr val="dk1"/>
              </a:buClr>
              <a:buSzPct val="80000"/>
              <a:buFont typeface="Courier New"/>
              <a:buChar char="o"/>
            </a:pPr>
            <a:r>
              <a:rPr lang="en"/>
              <a:t>Available to the public for $99.</a:t>
            </a:r>
          </a:p>
          <a:p>
            <a:pPr lvl="1" indent="-381000" marL="914400">
              <a:buClr>
                <a:schemeClr val="dk1"/>
              </a:buClr>
              <a:buSzPct val="80000"/>
              <a:buFont typeface="Courier New"/>
              <a:buChar char="o"/>
            </a:pPr>
            <a:r>
              <a:rPr lang="en"/>
              <a:t>Technical Specifications</a:t>
            </a:r>
          </a:p>
        </p:txBody>
      </p:sp>
      <p:sp>
        <p:nvSpPr>
          <p:cNvPr id="89" name="Shape 89"/>
          <p:cNvSpPr/>
          <p:nvPr/>
        </p:nvSpPr>
        <p:spPr>
          <a:xfrm>
            <a:off y="4400950" x="5795525"/>
            <a:ext cy="2166949" cx="2891275"/>
          </a:xfrm>
          <a:prstGeom prst="rect">
            <a:avLst/>
          </a:prstGeom>
          <a:blipFill>
            <a:blip r:embed="rId3"/>
            <a:stretch>
              <a:fillRect/>
            </a:stretch>
          </a:blipFill>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sz="3600" lang="en">
                <a:solidFill>
                  <a:srgbClr val="FFFFFF"/>
                </a:solidFill>
              </a:rPr>
              <a:t>Comparing Stingray and Pineapple</a:t>
            </a:r>
            <a:r>
              <a:rPr sz="3000" lang="en">
                <a:solidFill>
                  <a:srgbClr val="FFFFFF"/>
                </a:solidFill>
              </a:rPr>
              <a:t> </a:t>
            </a:r>
          </a:p>
        </p:txBody>
      </p:sp>
      <p:sp>
        <p:nvSpPr>
          <p:cNvPr id="95" name="Shape 95"/>
          <p:cNvSpPr txBox="1"/>
          <p:nvPr>
            <p:ph idx="1" type="body"/>
          </p:nvPr>
        </p:nvSpPr>
        <p:spPr>
          <a:xfrm>
            <a:off y="1600200" x="457200"/>
            <a:ext cy="5034600"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Both can be used to invade someone's privacy</a:t>
            </a:r>
          </a:p>
          <a:p>
            <a:pPr rtl="0" lvl="1" indent="-381000" marL="914400">
              <a:buClr>
                <a:schemeClr val="dk1"/>
              </a:buClr>
              <a:buSzPct val="133333"/>
              <a:buFont typeface="Courier New"/>
              <a:buChar char="o"/>
            </a:pPr>
            <a:r>
              <a:rPr sz="1800" lang="en"/>
              <a:t>Active (Pineapple) and Passive (Stingray &amp; Pineapple)</a:t>
            </a:r>
          </a:p>
          <a:p>
            <a:r>
              <a:t/>
            </a:r>
          </a:p>
          <a:p>
            <a:pPr rtl="0" lvl="0" indent="-381000" marL="457200">
              <a:buClr>
                <a:schemeClr val="dk1"/>
              </a:buClr>
              <a:buSzPct val="166666"/>
              <a:buFont typeface="Arial"/>
              <a:buChar char="•"/>
            </a:pPr>
            <a:r>
              <a:rPr sz="2400" lang="en"/>
              <a:t>Stingray is government regulated whereas Pineapple can be publically bought.</a:t>
            </a:r>
          </a:p>
          <a:p>
            <a:r>
              <a:t/>
            </a:r>
          </a:p>
          <a:p>
            <a:pPr rtl="0" lvl="0" indent="-381000" marL="457200">
              <a:buClr>
                <a:schemeClr val="dk1"/>
              </a:buClr>
              <a:buSzPct val="166666"/>
              <a:buFont typeface="Arial"/>
              <a:buChar char="•"/>
            </a:pPr>
            <a:r>
              <a:rPr sz="2400" lang="en"/>
              <a:t>Stingray is used as a way to investigate/probe other individual's information whereas Pineapple is used many times as a teaching tool by different agencies and companies (simulate attacks). </a:t>
            </a:r>
          </a:p>
          <a:p>
            <a:r>
              <a:t/>
            </a:r>
          </a:p>
        </p:txBody>
      </p:sp>
    </p:spTree>
  </p:cSld>
  <p:clrMapOvr>
    <a:masterClrMapping/>
  </p:clrMapOvr>
  <mc:AlternateContent>
    <mc:Choice Requires="p14">
      <p:transition spd="slow">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