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DE7CF30-8D1F-419A-A9AF-88754DEB4864}">
  <a:tblStyle styleName="Table_0" styleId="{DDE7CF30-8D1F-419A-A9AF-88754DEB4864}"/>
  <a:tblStyle styleName="Table_1" styleId="{AB37CEE0-AC54-4ED8-A3EF-EB63727E1A3F}"/>
  <a:tblStyle styleName="Table_2" styleId="{F403F7CD-4F27-4E45-8923-4C218B047D5C}"/>
  <a:tblStyle styleName="Table_3" styleId="{C21F8D00-9744-467A-8C5A-82B3CC992FF3}"/>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0" x="0"/>
            <a:ext cy="4691399" cx="9144000"/>
          </a:xfrm>
          <a:prstGeom prst="rect">
            <a:avLst/>
          </a:prstGeom>
          <a:solidFill>
            <a:schemeClr val="dk2"/>
          </a:solidFill>
          <a:ln>
            <a:noFill/>
          </a:ln>
        </p:spPr>
        <p:txBody>
          <a:bodyPr bIns="45700" rIns="91425" lIns="91425" tIns="45700" anchor="ctr" anchorCtr="0">
            <a:noAutofit/>
          </a:bodyPr>
          <a:lstStyle/>
          <a:p/>
        </p:txBody>
      </p:sp>
      <p:cxnSp>
        <p:nvCxnSpPr>
          <p:cNvPr id="9" name="Shape 9"/>
          <p:cNvCxnSpPr/>
          <p:nvPr/>
        </p:nvCxnSpPr>
        <p:spPr>
          <a:xfrm>
            <a:off y="4662139"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0" name="Shape 10"/>
          <p:cNvSpPr txBox="1"/>
          <p:nvPr>
            <p:ph type="ctrTitle"/>
          </p:nvPr>
        </p:nvSpPr>
        <p:spPr>
          <a:xfrm>
            <a:off y="2490375" x="685800"/>
            <a:ext cy="2198400" cx="7772400"/>
          </a:xfrm>
          <a:prstGeom prst="rect">
            <a:avLst/>
          </a:prstGeom>
          <a:noFill/>
          <a:ln>
            <a:noFill/>
          </a:ln>
        </p:spPr>
        <p:txBody>
          <a:bodyPr bIns="91425" rIns="91425" lIns="91425" tIns="91425" anchor="b" anchorCtr="0"/>
          <a:lstStyle>
            <a:lvl1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1pPr>
            <a:lvl2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2pPr>
            <a:lvl3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3pPr>
            <a:lvl4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4pPr>
            <a:lvl5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5pPr>
            <a:lvl6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6pPr>
            <a:lvl7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7pPr>
            <a:lvl8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8pPr>
            <a:lvl9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9pPr>
          </a:lstStyle>
          <a:p/>
        </p:txBody>
      </p:sp>
      <p:sp>
        <p:nvSpPr>
          <p:cNvPr id="11" name="Shape 11"/>
          <p:cNvSpPr txBox="1"/>
          <p:nvPr>
            <p:ph idx="1" type="subTitle"/>
          </p:nvPr>
        </p:nvSpPr>
        <p:spPr>
          <a:xfrm>
            <a:off y="4836035" x="685800"/>
            <a:ext cy="1032599" cx="7772400"/>
          </a:xfrm>
          <a:prstGeom prst="rect">
            <a:avLst/>
          </a:prstGeom>
          <a:noFill/>
          <a:ln>
            <a:noFill/>
          </a:ln>
        </p:spPr>
        <p:txBody>
          <a:bodyPr bIns="91425" rIns="91425" lIns="91425" tIns="91425" anchor="t" anchorCtr="0"/>
          <a:lstStyle>
            <a:lvl1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2" name="Shape 12"/>
        <p:cNvGrpSpPr/>
        <p:nvPr/>
      </p:nvGrpSpPr>
      <p:grpSpPr>
        <a:xfrm>
          <a:off y="0" x="0"/>
          <a:ext cy="0" cx="0"/>
          <a:chOff y="0" x="0"/>
          <a:chExt cy="0" cx="0"/>
        </a:xfrm>
      </p:grpSpPr>
      <p:sp>
        <p:nvSpPr>
          <p:cNvPr id="13" name="Shape 13"/>
          <p:cNvSpPr/>
          <p:nvPr/>
        </p:nvSpPr>
        <p:spPr>
          <a:xfrm>
            <a:off y="0" x="0"/>
            <a:ext cy="1532999" cx="9144000"/>
          </a:xfrm>
          <a:prstGeom prst="rect">
            <a:avLst/>
          </a:prstGeom>
          <a:solidFill>
            <a:srgbClr val="2388DB"/>
          </a:solidFill>
          <a:ln>
            <a:noFill/>
          </a:ln>
        </p:spPr>
        <p:txBody>
          <a:bodyPr bIns="45700" rIns="91425" lIns="91425" tIns="45700" anchor="ctr" anchorCtr="0">
            <a:noAutofit/>
          </a:bodyPr>
          <a:lstStyle/>
          <a:p/>
        </p:txBody>
      </p:sp>
      <p:cxnSp>
        <p:nvCxnSpPr>
          <p:cNvPr id="14" name="Shape 14"/>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5" name="Shape 15"/>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p:txBody>
      </p:sp>
      <p:sp>
        <p:nvSpPr>
          <p:cNvPr id="16" name="Shape 1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7" name="Shape 17"/>
        <p:cNvGrpSpPr/>
        <p:nvPr/>
      </p:nvGrpSpPr>
      <p:grpSpPr>
        <a:xfrm>
          <a:off y="0" x="0"/>
          <a:ext cy="0" cx="0"/>
          <a:chOff y="0" x="0"/>
          <a:chExt cy="0" cx="0"/>
        </a:xfrm>
      </p:grpSpPr>
      <p:sp>
        <p:nvSpPr>
          <p:cNvPr id="18" name="Shape 18"/>
          <p:cNvSpPr/>
          <p:nvPr/>
        </p:nvSpPr>
        <p:spPr>
          <a:xfrm>
            <a:off y="0" x="0"/>
            <a:ext cy="1532999" cx="9144000"/>
          </a:xfrm>
          <a:prstGeom prst="rect">
            <a:avLst/>
          </a:prstGeom>
          <a:solidFill>
            <a:schemeClr val="dk2"/>
          </a:solidFill>
          <a:ln>
            <a:noFill/>
          </a:ln>
        </p:spPr>
        <p:txBody>
          <a:bodyPr bIns="45700" rIns="91425" lIns="91425" tIns="45700" anchor="ctr" anchorCtr="0">
            <a:noAutofit/>
          </a:bodyPr>
          <a:lstStyle/>
          <a:p/>
        </p:txBody>
      </p:sp>
      <p:cxnSp>
        <p:nvCxnSpPr>
          <p:cNvPr id="19" name="Shape 19"/>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0" name="Shape 20"/>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lt1"/>
                </a:solidFill>
                <a:latin typeface="Arial"/>
                <a:ea typeface="Arial"/>
                <a:cs typeface="Arial"/>
                <a:sym typeface="Arial"/>
              </a:defRPr>
            </a:lvl1pPr>
            <a:lvl2pPr algn="l" rtl="0">
              <a:spcBef>
                <a:spcPts val="0"/>
              </a:spcBef>
              <a:buSzPct val="100000"/>
              <a:buFont typeface="Arial"/>
              <a:buNone/>
              <a:defRPr b="1" sz="3600">
                <a:solidFill>
                  <a:schemeClr val="lt1"/>
                </a:solidFill>
                <a:latin typeface="Arial"/>
                <a:ea typeface="Arial"/>
                <a:cs typeface="Arial"/>
                <a:sym typeface="Arial"/>
              </a:defRPr>
            </a:lvl2pPr>
            <a:lvl3pPr algn="l" rtl="0">
              <a:spcBef>
                <a:spcPts val="0"/>
              </a:spcBef>
              <a:buSzPct val="100000"/>
              <a:buFont typeface="Arial"/>
              <a:buNone/>
              <a:defRPr b="1" sz="3600">
                <a:solidFill>
                  <a:schemeClr val="lt1"/>
                </a:solidFill>
                <a:latin typeface="Arial"/>
                <a:ea typeface="Arial"/>
                <a:cs typeface="Arial"/>
                <a:sym typeface="Arial"/>
              </a:defRPr>
            </a:lvl3pPr>
            <a:lvl4pPr algn="l" rtl="0">
              <a:spcBef>
                <a:spcPts val="0"/>
              </a:spcBef>
              <a:buSzPct val="100000"/>
              <a:buFont typeface="Arial"/>
              <a:buNone/>
              <a:defRPr b="1" sz="3600">
                <a:solidFill>
                  <a:schemeClr val="lt1"/>
                </a:solidFill>
                <a:latin typeface="Arial"/>
                <a:ea typeface="Arial"/>
                <a:cs typeface="Arial"/>
                <a:sym typeface="Arial"/>
              </a:defRPr>
            </a:lvl4pPr>
            <a:lvl5pPr algn="l" rtl="0">
              <a:spcBef>
                <a:spcPts val="0"/>
              </a:spcBef>
              <a:buSzPct val="100000"/>
              <a:buFont typeface="Arial"/>
              <a:buNone/>
              <a:defRPr b="1" sz="3600">
                <a:solidFill>
                  <a:schemeClr val="lt1"/>
                </a:solidFill>
                <a:latin typeface="Arial"/>
                <a:ea typeface="Arial"/>
                <a:cs typeface="Arial"/>
                <a:sym typeface="Arial"/>
              </a:defRPr>
            </a:lvl5pPr>
            <a:lvl6pPr algn="l" rtl="0">
              <a:spcBef>
                <a:spcPts val="0"/>
              </a:spcBef>
              <a:buSzPct val="100000"/>
              <a:buFont typeface="Arial"/>
              <a:buNone/>
              <a:defRPr b="1" sz="3600">
                <a:solidFill>
                  <a:schemeClr val="lt1"/>
                </a:solidFill>
                <a:latin typeface="Arial"/>
                <a:ea typeface="Arial"/>
                <a:cs typeface="Arial"/>
                <a:sym typeface="Arial"/>
              </a:defRPr>
            </a:lvl6pPr>
            <a:lvl7pPr algn="l" rtl="0">
              <a:spcBef>
                <a:spcPts val="0"/>
              </a:spcBef>
              <a:buSzPct val="100000"/>
              <a:buFont typeface="Arial"/>
              <a:buNone/>
              <a:defRPr b="1" sz="3600">
                <a:solidFill>
                  <a:schemeClr val="lt1"/>
                </a:solidFill>
                <a:latin typeface="Arial"/>
                <a:ea typeface="Arial"/>
                <a:cs typeface="Arial"/>
                <a:sym typeface="Arial"/>
              </a:defRPr>
            </a:lvl7pPr>
            <a:lvl8pPr algn="l" rtl="0">
              <a:spcBef>
                <a:spcPts val="0"/>
              </a:spcBef>
              <a:buSzPct val="100000"/>
              <a:buFont typeface="Arial"/>
              <a:buNone/>
              <a:defRPr b="1" sz="3600">
                <a:solidFill>
                  <a:schemeClr val="lt1"/>
                </a:solidFill>
                <a:latin typeface="Arial"/>
                <a:ea typeface="Arial"/>
                <a:cs typeface="Arial"/>
                <a:sym typeface="Arial"/>
              </a:defRPr>
            </a:lvl8pPr>
            <a:lvl9pPr algn="l" rtl="0">
              <a:spcBef>
                <a:spcPts val="0"/>
              </a:spcBef>
              <a:buSzPct val="100000"/>
              <a:buFont typeface="Arial"/>
              <a:buNone/>
              <a:defRPr b="1" sz="3600">
                <a:solidFill>
                  <a:schemeClr val="lt1"/>
                </a:solidFill>
                <a:latin typeface="Arial"/>
                <a:ea typeface="Arial"/>
                <a:cs typeface="Arial"/>
                <a:sym typeface="Arial"/>
              </a:defRPr>
            </a:lvl9pPr>
          </a:lstStyle>
          <a:p/>
        </p:txBody>
      </p:sp>
      <p:sp>
        <p:nvSpPr>
          <p:cNvPr id="21" name="Shape 21"/>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2" name="Shape 22"/>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3" name="Shape 23"/>
        <p:cNvGrpSpPr/>
        <p:nvPr/>
      </p:nvGrpSpPr>
      <p:grpSpPr>
        <a:xfrm>
          <a:off y="0" x="0"/>
          <a:ext cy="0" cx="0"/>
          <a:chOff y="0" x="0"/>
          <a:chExt cy="0" cx="0"/>
        </a:xfrm>
      </p:grpSpPr>
      <p:sp>
        <p:nvSpPr>
          <p:cNvPr id="24" name="Shape 24"/>
          <p:cNvSpPr/>
          <p:nvPr/>
        </p:nvSpPr>
        <p:spPr>
          <a:xfrm>
            <a:off y="0" x="0"/>
            <a:ext cy="1532999" cx="9144000"/>
          </a:xfrm>
          <a:prstGeom prst="rect">
            <a:avLst/>
          </a:prstGeom>
          <a:solidFill>
            <a:srgbClr val="2388DB"/>
          </a:solidFill>
          <a:ln>
            <a:noFill/>
          </a:ln>
        </p:spPr>
        <p:txBody>
          <a:bodyPr bIns="45700" rIns="91425" lIns="91425" tIns="45700" anchor="ctr" anchorCtr="0">
            <a:noAutofit/>
          </a:bodyPr>
          <a:lstStyle/>
          <a:p/>
        </p:txBody>
      </p:sp>
      <p:cxnSp>
        <p:nvCxnSpPr>
          <p:cNvPr id="25" name="Shape 25"/>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6" name="Shape 26"/>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lt1"/>
                </a:solidFill>
                <a:latin typeface="Arial"/>
                <a:ea typeface="Arial"/>
                <a:cs typeface="Arial"/>
                <a:sym typeface="Arial"/>
              </a:defRPr>
            </a:lvl1pPr>
            <a:lvl2pPr algn="l" rtl="0">
              <a:spcBef>
                <a:spcPts val="0"/>
              </a:spcBef>
              <a:buSzPct val="100000"/>
              <a:buFont typeface="Arial"/>
              <a:buNone/>
              <a:defRPr b="1" sz="3600">
                <a:solidFill>
                  <a:schemeClr val="lt1"/>
                </a:solidFill>
                <a:latin typeface="Arial"/>
                <a:ea typeface="Arial"/>
                <a:cs typeface="Arial"/>
                <a:sym typeface="Arial"/>
              </a:defRPr>
            </a:lvl2pPr>
            <a:lvl3pPr algn="l" rtl="0">
              <a:spcBef>
                <a:spcPts val="0"/>
              </a:spcBef>
              <a:buSzPct val="100000"/>
              <a:buFont typeface="Arial"/>
              <a:buNone/>
              <a:defRPr b="1" sz="3600">
                <a:solidFill>
                  <a:schemeClr val="lt1"/>
                </a:solidFill>
                <a:latin typeface="Arial"/>
                <a:ea typeface="Arial"/>
                <a:cs typeface="Arial"/>
                <a:sym typeface="Arial"/>
              </a:defRPr>
            </a:lvl3pPr>
            <a:lvl4pPr algn="l" rtl="0">
              <a:spcBef>
                <a:spcPts val="0"/>
              </a:spcBef>
              <a:buSzPct val="100000"/>
              <a:buFont typeface="Arial"/>
              <a:buNone/>
              <a:defRPr b="1" sz="3600">
                <a:solidFill>
                  <a:schemeClr val="lt1"/>
                </a:solidFill>
                <a:latin typeface="Arial"/>
                <a:ea typeface="Arial"/>
                <a:cs typeface="Arial"/>
                <a:sym typeface="Arial"/>
              </a:defRPr>
            </a:lvl4pPr>
            <a:lvl5pPr algn="l" rtl="0">
              <a:spcBef>
                <a:spcPts val="0"/>
              </a:spcBef>
              <a:buSzPct val="100000"/>
              <a:buFont typeface="Arial"/>
              <a:buNone/>
              <a:defRPr b="1" sz="3600">
                <a:solidFill>
                  <a:schemeClr val="lt1"/>
                </a:solidFill>
                <a:latin typeface="Arial"/>
                <a:ea typeface="Arial"/>
                <a:cs typeface="Arial"/>
                <a:sym typeface="Arial"/>
              </a:defRPr>
            </a:lvl5pPr>
            <a:lvl6pPr algn="l" rtl="0">
              <a:spcBef>
                <a:spcPts val="0"/>
              </a:spcBef>
              <a:buSzPct val="100000"/>
              <a:buFont typeface="Arial"/>
              <a:buNone/>
              <a:defRPr b="1" sz="3600">
                <a:solidFill>
                  <a:schemeClr val="lt1"/>
                </a:solidFill>
                <a:latin typeface="Arial"/>
                <a:ea typeface="Arial"/>
                <a:cs typeface="Arial"/>
                <a:sym typeface="Arial"/>
              </a:defRPr>
            </a:lvl6pPr>
            <a:lvl7pPr algn="l" rtl="0">
              <a:spcBef>
                <a:spcPts val="0"/>
              </a:spcBef>
              <a:buSzPct val="100000"/>
              <a:buFont typeface="Arial"/>
              <a:buNone/>
              <a:defRPr b="1" sz="3600">
                <a:solidFill>
                  <a:schemeClr val="lt1"/>
                </a:solidFill>
                <a:latin typeface="Arial"/>
                <a:ea typeface="Arial"/>
                <a:cs typeface="Arial"/>
                <a:sym typeface="Arial"/>
              </a:defRPr>
            </a:lvl7pPr>
            <a:lvl8pPr algn="l" rtl="0">
              <a:spcBef>
                <a:spcPts val="0"/>
              </a:spcBef>
              <a:buSzPct val="100000"/>
              <a:buFont typeface="Arial"/>
              <a:buNone/>
              <a:defRPr b="1" sz="3600">
                <a:solidFill>
                  <a:schemeClr val="lt1"/>
                </a:solidFill>
                <a:latin typeface="Arial"/>
                <a:ea typeface="Arial"/>
                <a:cs typeface="Arial"/>
                <a:sym typeface="Arial"/>
              </a:defRPr>
            </a:lvl8pPr>
            <a:lvl9pPr algn="l" rtl="0">
              <a:spcBef>
                <a:spcPts val="0"/>
              </a:spcBef>
              <a:buSzPct val="100000"/>
              <a:buFont typeface="Arial"/>
              <a:buNone/>
              <a:defRPr b="1" sz="3600">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7" name="Shape 27"/>
        <p:cNvGrpSpPr/>
        <p:nvPr/>
      </p:nvGrpSpPr>
      <p:grpSpPr>
        <a:xfrm>
          <a:off y="0" x="0"/>
          <a:ext cy="0" cx="0"/>
          <a:chOff y="0" x="0"/>
          <a:chExt cy="0" cx="0"/>
        </a:xfrm>
      </p:grpSpPr>
      <p:sp>
        <p:nvSpPr>
          <p:cNvPr id="28" name="Shape 28"/>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1pPr>
            <a:lvl2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2pPr>
            <a:lvl3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3pPr>
            <a:lvl4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4pPr>
            <a:lvl5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5pPr>
            <a:lvl6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6pPr>
            <a:lvl7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7pPr>
            <a:lvl8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8pPr>
            <a:lvl9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9pPr>
          </a:lstStyle>
          <a:p/>
        </p:txBody>
      </p:sp>
      <p:sp>
        <p:nvSpPr>
          <p:cNvPr id="29" name="Shape 29"/>
          <p:cNvSpPr/>
          <p:nvPr/>
        </p:nvSpPr>
        <p:spPr>
          <a:xfrm>
            <a:off y="0" x="4274"/>
            <a:ext cy="5875200" cx="9144000"/>
          </a:xfrm>
          <a:prstGeom prst="rect">
            <a:avLst/>
          </a:prstGeom>
          <a:solidFill>
            <a:srgbClr val="2388DB"/>
          </a:solidFill>
          <a:ln>
            <a:noFill/>
          </a:ln>
        </p:spPr>
        <p:txBody>
          <a:bodyPr bIns="45700" rIns="91425" lIns="91425" tIns="45700" anchor="ctr" anchorCtr="0">
            <a:noAutofit/>
          </a:bodyPr>
          <a:lstStyle/>
          <a:p/>
        </p:txBody>
      </p:sp>
      <p:cxnSp>
        <p:nvCxnSpPr>
          <p:cNvPr id="30" name="Shape 30"/>
          <p:cNvCxnSpPr/>
          <p:nvPr/>
        </p:nvCxnSpPr>
        <p:spPr>
          <a:xfrm>
            <a:off y="5845828" x="0"/>
            <a:ext cy="0" cx="9144000"/>
          </a:xfrm>
          <a:prstGeom prst="straightConnector1">
            <a:avLst/>
          </a:prstGeom>
          <a:noFill/>
          <a:ln w="57150" cap="flat">
            <a:solidFill>
              <a:srgbClr val="000000">
                <a:alpha val="14901"/>
              </a:srgbClr>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bg>
      <p:bgPr>
        <a:solidFill>
          <a:schemeClr val="dk2"/>
        </a:solidFill>
      </p:bgPr>
    </p:bg>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1pPr>
            <a:lvl2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2pPr>
            <a:lvl3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3pPr>
            <a:lvl4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4pPr>
            <a:lvl5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5pPr>
            <a:lvl6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6pPr>
            <a:lvl7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7pPr>
            <a:lvl8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8pPr>
            <a:lvl9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http://epic.org/foia/fbi/stingray/" Type="http://schemas.openxmlformats.org/officeDocument/2006/relationships/hyperlink" TargetMode="External" Id="rId4"/><Relationship Target="http://epic.org/foia/fbi/stingray/" Type="http://schemas.openxmlformats.org/officeDocument/2006/relationships/hyperlink" TargetMode="External"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www.britannica.com/EBchecked/topic/39372/writ-of-assistance" Type="http://schemas.openxmlformats.org/officeDocument/2006/relationships/hyperlink" TargetMode="External" Id="rId4"/><Relationship Target="http://news.cnet.com/8301-13578_3-57576690-38/fbi-prepares-to-defend-stingray-cell-phone-tracking/" Type="http://schemas.openxmlformats.org/officeDocument/2006/relationships/hyperlink" TargetMode="External" Id="rId3"/><Relationship Target="http://www.britannica.com/EBchecked/topic/39372/writ-of-assistance" Type="http://schemas.openxmlformats.org/officeDocument/2006/relationships/hyperlink" TargetMode="External" Id="rId6"/><Relationship Target="http://www.britannica.com/EBchecked/topic/39372/writ-of-assistance" Type="http://schemas.openxmlformats.org/officeDocument/2006/relationships/hyperlink" TargetMode="External" Id="rId5"/></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http://en.wikipedia.org/wiki/Act_of_Congress" Type="http://schemas.openxmlformats.org/officeDocument/2006/relationships/hyperlink" TargetMode="External" Id="rId4"/><Relationship Target="http://en.wikipedia.org/wiki/Act_of_Congress" Type="http://schemas.openxmlformats.org/officeDocument/2006/relationships/hyperlink" TargetMode="External" Id="rId3"/><Relationship Target="http://www.merriam-webster.com/dictionary/cybersecurity" Type="http://schemas.openxmlformats.org/officeDocument/2006/relationships/hyperlink" TargetMode="External" Id="rId9"/><Relationship Target="http://en.wikipedia.org/wiki/George_W._Bush" Type="http://schemas.openxmlformats.org/officeDocument/2006/relationships/hyperlink" TargetMode="External" Id="rId6"/><Relationship Target="http://en.wikipedia.org/wiki/George_W._Bush" Type="http://schemas.openxmlformats.org/officeDocument/2006/relationships/hyperlink" TargetMode="External" Id="rId5"/><Relationship Target="http://en.wikipedia.org/wiki/Patriot_Act#cite_note-1" Type="http://schemas.openxmlformats.org/officeDocument/2006/relationships/hyperlink" TargetMode="External" Id="rId8"/><Relationship Target="http://en.wikipedia.org/wiki/Bacronym" Type="http://schemas.openxmlformats.org/officeDocument/2006/relationships/hyperlink" TargetMode="External" Id="rId7"/></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http://www.merriam-webster.com/dictionary/cybersecurity" Type="http://schemas.openxmlformats.org/officeDocument/2006/relationships/hyperlink" TargetMode="External" Id="rId4"/><Relationship Target="http://www.merriam-webster.com/dictionary/cybersecurity" Type="http://schemas.openxmlformats.org/officeDocument/2006/relationships/hyperlink" TargetMode="External"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www.today.com/id/44690140/ns/today-today_news/t/gms-onstar-service-raises-privacy-alarms/#.Ub9b64bA2JU" Type="http://schemas.openxmlformats.org/officeDocument/2006/relationships/hyperlink" TargetMode="External"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ctrTitle"/>
          </p:nvPr>
        </p:nvSpPr>
        <p:spPr>
          <a:xfrm>
            <a:off y="2490375" x="685800"/>
            <a:ext cy="2198400" cx="7772400"/>
          </a:xfrm>
          <a:prstGeom prst="rect">
            <a:avLst/>
          </a:prstGeom>
        </p:spPr>
        <p:txBody>
          <a:bodyPr bIns="91425" rIns="91425" lIns="91425" tIns="91425" anchor="b" anchorCtr="0">
            <a:noAutofit/>
          </a:bodyPr>
          <a:lstStyle/>
          <a:p>
            <a:pPr>
              <a:buNone/>
            </a:pPr>
            <a:r>
              <a:rPr lang="en"/>
              <a:t>Progress Report 4: Privacy </a:t>
            </a:r>
          </a:p>
        </p:txBody>
      </p:sp>
      <p:sp>
        <p:nvSpPr>
          <p:cNvPr id="34" name="Shape 34"/>
          <p:cNvSpPr txBox="1"/>
          <p:nvPr>
            <p:ph idx="1" type="subTitle"/>
          </p:nvPr>
        </p:nvSpPr>
        <p:spPr>
          <a:xfrm>
            <a:off y="4836035" x="685800"/>
            <a:ext cy="1032599" cx="7772400"/>
          </a:xfrm>
          <a:prstGeom prst="rect">
            <a:avLst/>
          </a:prstGeom>
        </p:spPr>
        <p:txBody>
          <a:bodyPr bIns="91425" rIns="91425" lIns="91425" tIns="91425" anchor="t" anchorCtr="0">
            <a:noAutofit/>
          </a:bodyPr>
          <a:lstStyle/>
          <a:p>
            <a:pPr rtl="0" lvl="0">
              <a:buNone/>
            </a:pPr>
            <a:r>
              <a:rPr lang="en">
                <a:solidFill>
                  <a:srgbClr val="000000"/>
                </a:solidFill>
              </a:rPr>
              <a:t>Lars and Mathias </a:t>
            </a:r>
          </a:p>
          <a:p>
            <a:pPr>
              <a:buNone/>
            </a:pPr>
            <a:r>
              <a:rPr lang="en">
                <a:solidFill>
                  <a:srgbClr val="000000"/>
                </a:solidFill>
              </a:rPr>
              <a:t>6/24/2013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STINGRAY</a:t>
            </a:r>
          </a:p>
        </p:txBody>
      </p:sp>
      <p:sp>
        <p:nvSpPr>
          <p:cNvPr id="92" name="Shape 92"/>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93" name="Shape 93"/>
          <p:cNvSpPr/>
          <p:nvPr/>
        </p:nvSpPr>
        <p:spPr>
          <a:xfrm>
            <a:off y="1600200" x="457200"/>
            <a:ext cy="4903375" cx="8229599"/>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FEATURES OF STINGRAY</a:t>
            </a:r>
          </a:p>
        </p:txBody>
      </p:sp>
      <p:sp>
        <p:nvSpPr>
          <p:cNvPr id="99" name="Shape 99"/>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graphicFrame>
        <p:nvGraphicFramePr>
          <p:cNvPr id="100" name="Shape 100"/>
          <p:cNvGraphicFramePr/>
          <p:nvPr/>
        </p:nvGraphicFramePr>
        <p:xfrm>
          <a:off y="2193975" x="611575"/>
          <a:ext cy="3000000" cx="3000000"/>
        </p:xfrm>
        <a:graphic>
          <a:graphicData uri="http://schemas.openxmlformats.org/drawingml/2006/table">
            <a:tbl>
              <a:tblPr>
                <a:noFill/>
                <a:tableStyleId>{DDE7CF30-8D1F-419A-A9AF-88754DEB4864}</a:tableStyleId>
              </a:tblPr>
              <a:tblGrid>
                <a:gridCol w="2583275"/>
                <a:gridCol w="2633175"/>
                <a:gridCol w="2558300"/>
              </a:tblGrid>
              <a:tr h="336725">
                <a:tc>
                  <a:txBody>
                    <a:bodyPr>
                      <a:noAutofit/>
                    </a:bodyPr>
                    <a:lstStyle/>
                    <a:p>
                      <a:pPr rtl="0" lvl="0">
                        <a:buNone/>
                      </a:pPr>
                      <a:r>
                        <a:rPr sz="1200" lang="en"/>
                        <a:t>Stingray</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t>Description</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t>Features</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r>
              <a:tr h="2877400">
                <a:tc>
                  <a:txBody>
                    <a:bodyPr>
                      <a:noAutofit/>
                    </a:bodyPr>
                    <a:lstStyle/>
                    <a:p>
                      <a:pPr rtl="0" lvl="0">
                        <a:lnSpc>
                          <a:spcPct val="120000"/>
                        </a:lnSpc>
                        <a:spcBef>
                          <a:spcPts val="1000"/>
                        </a:spcBef>
                        <a:spcAft>
                          <a:spcPts val="1200"/>
                        </a:spcAft>
                        <a:buNone/>
                      </a:pPr>
                      <a:r>
                        <a:rPr b="1" sz="1200" lang="en">
                          <a:solidFill>
                            <a:srgbClr val="222222"/>
                          </a:solidFill>
                        </a:rPr>
                        <a:t>Enter the FBI’s ‘Stingray’ Phone Tracker, Able to Locate Cell Phones Even When Not In Use.</a:t>
                      </a:r>
                    </a:p>
                    <a:p>
                      <a:pPr rtl="0" lvl="0">
                        <a:buClr>
                          <a:srgbClr val="000000"/>
                        </a:buClr>
                        <a:buSzPct val="91666"/>
                        <a:buFont typeface="Arial"/>
                        <a:buNone/>
                      </a:pPr>
                      <a:r>
                        <a:rPr sz="1200" lang="en"/>
                        <a:t>http://strata.oreilly.com/2013/04/fbi-stingray-irs-email-liquid-robotics-data-driven-campaigns.html</a:t>
                      </a:r>
                    </a:p>
                    <a:p>
                      <a:r>
                        <a:t/>
                      </a:r>
                    </a:p>
                    <a:p>
                      <a:r>
                        <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solidFill>
                            <a:srgbClr val="333333"/>
                          </a:solidFill>
                          <a:latin typeface="Times New Roman"/>
                          <a:ea typeface="Times New Roman"/>
                          <a:cs typeface="Times New Roman"/>
                          <a:sym typeface="Times New Roman"/>
                        </a:rPr>
                        <a:t>For more than a year, federal authorities pursued a man they called simply “the Hacker.” Only after using a little known cellphone-tracking device — a stingray — were they able to zero in on a California home and make the arrest.</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indent="-317500" marL="457200">
                        <a:buClr>
                          <a:srgbClr val="000000"/>
                        </a:buClr>
                        <a:buSzPct val="116666"/>
                        <a:buFont typeface="Arial"/>
                        <a:buAutoNum type="arabicPeriod"/>
                      </a:pPr>
                      <a:r>
                        <a:rPr sz="1200" lang="en">
                          <a:solidFill>
                            <a:srgbClr val="333333"/>
                          </a:solidFill>
                          <a:latin typeface="Times New Roman"/>
                          <a:ea typeface="Times New Roman"/>
                          <a:cs typeface="Times New Roman"/>
                          <a:sym typeface="Times New Roman"/>
                        </a:rPr>
                        <a:t>Stingrays are designed to locate a mobile phone even when it’s not being used to make a call.</a:t>
                      </a:r>
                    </a:p>
                    <a:p>
                      <a:pPr rtl="0" lvl="0" indent="-317500" marL="457200">
                        <a:buClr>
                          <a:srgbClr val="000000"/>
                        </a:buClr>
                        <a:buSzPct val="116666"/>
                        <a:buFont typeface="Arial"/>
                        <a:buAutoNum type="arabicPeriod"/>
                      </a:pPr>
                      <a:r>
                        <a:rPr sz="1200" lang="en">
                          <a:solidFill>
                            <a:srgbClr val="333333"/>
                          </a:solidFill>
                          <a:latin typeface="Times New Roman"/>
                          <a:ea typeface="Times New Roman"/>
                          <a:cs typeface="Times New Roman"/>
                          <a:sym typeface="Times New Roman"/>
                        </a:rPr>
                        <a:t>Stingrays linking to other phone conversations in the vicinity of the link suspect.</a:t>
                      </a:r>
                    </a:p>
                    <a:p>
                      <a:pPr rtl="0" lvl="0" indent="-317500" marL="457200">
                        <a:buClr>
                          <a:srgbClr val="000000"/>
                        </a:buClr>
                        <a:buSzPct val="127272"/>
                        <a:buFont typeface="Arial"/>
                        <a:buAutoNum type="arabicPeriod"/>
                      </a:pPr>
                      <a:r>
                        <a:rPr sz="1100" lang="en"/>
                        <a:t>The system can locate patron even when not using the phone to make calls.</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r>
            </a:tbl>
          </a:graphicData>
        </a:graphic>
      </p:graphicFrame>
      <p:sp>
        <p:nvSpPr>
          <p:cNvPr id="101" name="Shape 101"/>
          <p:cNvSpPr txBox="1"/>
          <p:nvPr/>
        </p:nvSpPr>
        <p:spPr>
          <a:xfrm>
            <a:off y="5608500" x="457200"/>
            <a:ext cy="3000000" cx="30000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Continuation.......</a:t>
            </a:r>
          </a:p>
        </p:txBody>
      </p:sp>
      <p:graphicFrame>
        <p:nvGraphicFramePr>
          <p:cNvPr id="107" name="Shape 107"/>
          <p:cNvGraphicFramePr/>
          <p:nvPr/>
        </p:nvGraphicFramePr>
        <p:xfrm>
          <a:off y="1682350" x="186050"/>
          <a:ext cy="3000000" cx="3000000"/>
        </p:xfrm>
        <a:graphic>
          <a:graphicData uri="http://schemas.openxmlformats.org/drawingml/2006/table">
            <a:tbl>
              <a:tblPr>
                <a:noFill/>
                <a:tableStyleId>{AB37CEE0-AC54-4ED8-A3EF-EB63727E1A3F}</a:tableStyleId>
              </a:tblPr>
              <a:tblGrid>
                <a:gridCol w="2770675"/>
                <a:gridCol w="2824225"/>
                <a:gridCol w="2743925"/>
              </a:tblGrid>
              <a:tr h="4417375">
                <a:tc>
                  <a:txBody>
                    <a:bodyPr>
                      <a:noAutofit/>
                    </a:bodyPr>
                    <a:lstStyle/>
                    <a:p>
                      <a:pPr rtl="0" lvl="0">
                        <a:buNone/>
                      </a:pPr>
                      <a:r>
                        <a:rPr b="1" sz="1200" lang="en">
                          <a:solidFill>
                            <a:srgbClr val="444444"/>
                          </a:solidFill>
                        </a:rPr>
                        <a:t>U.S. Court Hands FBI’s ‘Stingray’ Major Setback</a:t>
                      </a:r>
                    </a:p>
                    <a:p>
                      <a:r>
                        <a:t/>
                      </a:r>
                    </a:p>
                    <a:p>
                      <a:pPr rtl="0" lvl="0">
                        <a:buClr>
                          <a:srgbClr val="000000"/>
                        </a:buClr>
                        <a:buSzPct val="91666"/>
                        <a:buFont typeface="Arial"/>
                        <a:buNone/>
                      </a:pPr>
                      <a:r>
                        <a:rPr sz="1200" lang="en">
                          <a:solidFill>
                            <a:schemeClr val="hlink"/>
                          </a:solidFill>
                          <a:hlinkClick r:id="rId3"/>
                        </a:rPr>
                        <a:t>http://epic.org/foia/fbi/stingray/</a:t>
                      </a:r>
                    </a:p>
                    <a:p>
                      <a:r>
                        <a:t/>
                      </a:r>
                    </a:p>
                    <a:p>
                      <a:r>
                        <a:t/>
                      </a:r>
                    </a:p>
                    <a:p>
                      <a:r>
                        <a:t/>
                      </a:r>
                    </a:p>
                    <a:p>
                      <a:r>
                        <a:t/>
                      </a:r>
                    </a:p>
                    <a:p>
                      <a:r>
                        <a:t/>
                      </a:r>
                    </a:p>
                    <a:p>
                      <a:r>
                        <a:t/>
                      </a:r>
                    </a:p>
                    <a:p>
                      <a:r>
                        <a:t/>
                      </a:r>
                    </a:p>
                    <a:p>
                      <a:r>
                        <a:t/>
                      </a:r>
                    </a:p>
                    <a:p>
                      <a:r>
                        <a:t/>
                      </a:r>
                    </a:p>
                    <a:p>
                      <a:r>
                        <a:t/>
                      </a:r>
                    </a:p>
                    <a:p>
                      <a:pPr rtl="0" lvl="0">
                        <a:buNone/>
                      </a:pPr>
                      <a:r>
                        <a:rPr b="1" sz="1200" lang="en">
                          <a:solidFill>
                            <a:srgbClr val="444444"/>
                          </a:solidFill>
                        </a:rPr>
                        <a:t>Strata Week: Court Case Shed light on FBI stingray surveillance</a:t>
                      </a:r>
                    </a:p>
                    <a:p>
                      <a:r>
                        <a:t/>
                      </a:r>
                    </a:p>
                    <a:p>
                      <a:pPr rtl="0" lvl="0">
                        <a:buClr>
                          <a:srgbClr val="000000"/>
                        </a:buClr>
                        <a:buSzPct val="91666"/>
                        <a:buFont typeface="Arial"/>
                        <a:buNone/>
                      </a:pPr>
                      <a:r>
                        <a:rPr sz="1200" lang="en">
                          <a:solidFill>
                            <a:schemeClr val="hlink"/>
                          </a:solidFill>
                          <a:hlinkClick r:id="rId4"/>
                        </a:rPr>
                        <a:t>http://epic.org/foia/fbi/stingray/</a:t>
                      </a:r>
                    </a:p>
                    <a:p>
                      <a:r>
                        <a:t/>
                      </a:r>
                    </a:p>
                    <a:p>
                      <a:r>
                        <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solidFill>
                            <a:srgbClr val="444444"/>
                          </a:solidFill>
                        </a:rPr>
                        <a:t>On April 1, privacy advocates won a major victory when United States District Judge David Campbell in Washington, D.C. ruled against a Federal Bureau of Investigation (FBI) appeal for a delay in their “Stingray” cell phone surveillance case. Campbell determined that no “exceptional circumstances” existed to justify the FBI’s request for a two-year moratorium.</a:t>
                      </a:r>
                    </a:p>
                    <a:p>
                      <a:r>
                        <a:t/>
                      </a:r>
                    </a:p>
                    <a:p>
                      <a:r>
                        <a:t/>
                      </a:r>
                    </a:p>
                    <a:p>
                      <a:pPr rtl="0" lvl="0">
                        <a:buNone/>
                      </a:pPr>
                      <a:r>
                        <a:rPr sz="1200" lang="en">
                          <a:solidFill>
                            <a:srgbClr val="444444"/>
                          </a:solidFill>
                        </a:rPr>
                        <a:t>The U.S government claims it doesn't need a warrant to use stingrays "because they don't collect the content of phone calls and text messages and operate like pen registers and trap and traces, collecting the equivalent to header info.</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indent="-317500" marL="457200">
                        <a:buClr>
                          <a:srgbClr val="000000"/>
                        </a:buClr>
                        <a:buSzPct val="194444"/>
                        <a:buFont typeface="Arial"/>
                        <a:buChar char="•"/>
                      </a:pPr>
                      <a:r>
                        <a:rPr sz="1200" lang="en">
                          <a:solidFill>
                            <a:srgbClr val="444444"/>
                          </a:solidFill>
                        </a:rPr>
                        <a:t>Assuming the role of a cellphone tower.</a:t>
                      </a:r>
                    </a:p>
                    <a:p>
                      <a:pPr rtl="0" lvl="0" indent="-317500" marL="457200">
                        <a:buClr>
                          <a:srgbClr val="000000"/>
                        </a:buClr>
                        <a:buSzPct val="194444"/>
                        <a:buFont typeface="Arial"/>
                        <a:buChar char="•"/>
                      </a:pPr>
                      <a:r>
                        <a:rPr sz="1200" lang="en">
                          <a:solidFill>
                            <a:srgbClr val="444444"/>
                          </a:solidFill>
                        </a:rPr>
                        <a:t>Impersonate actual cell phone towers. As such, anyone within reach of these fake towers will have their cell phones fooled into linking up to their intercepting technology because their phones believe they’re real towers. -</a:t>
                      </a:r>
                    </a:p>
                    <a:p>
                      <a:r>
                        <a:t/>
                      </a:r>
                    </a:p>
                    <a:p>
                      <a:r>
                        <a:t/>
                      </a:r>
                    </a:p>
                    <a:p>
                      <a:r>
                        <a:t/>
                      </a:r>
                    </a:p>
                    <a:p>
                      <a:pPr rtl="0" lvl="0" indent="-317500" marL="457200">
                        <a:buClr>
                          <a:srgbClr val="000000"/>
                        </a:buClr>
                        <a:buSzPct val="194444"/>
                        <a:buFont typeface="Arial"/>
                        <a:buChar char="•"/>
                      </a:pPr>
                      <a:r>
                        <a:rPr sz="1200" lang="en">
                          <a:solidFill>
                            <a:srgbClr val="444444"/>
                          </a:solidFill>
                        </a:rPr>
                        <a:t>Reprogramming a persons aircard to connect to the FBI's fake cell tower, or stingray, when called came to a landline controlled by the FBI.</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r>
            </a:tbl>
          </a:graphicData>
        </a:graphic>
      </p:graphicFrame>
      <p:sp>
        <p:nvSpPr>
          <p:cNvPr id="108" name="Shape 108"/>
          <p:cNvSpPr txBox="1"/>
          <p:nvPr/>
        </p:nvSpPr>
        <p:spPr>
          <a:xfrm>
            <a:off y="1696825" x="1231075"/>
            <a:ext cy="3000000" cx="30000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CONTINUATION....</a:t>
            </a:r>
          </a:p>
        </p:txBody>
      </p:sp>
      <p:sp>
        <p:nvSpPr>
          <p:cNvPr id="114" name="Shape 114"/>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graphicFrame>
        <p:nvGraphicFramePr>
          <p:cNvPr id="115" name="Shape 115"/>
          <p:cNvGraphicFramePr/>
          <p:nvPr/>
        </p:nvGraphicFramePr>
        <p:xfrm>
          <a:off y="2182075" x="599700"/>
          <a:ext cy="3000000" cx="3000000"/>
        </p:xfrm>
        <a:graphic>
          <a:graphicData uri="http://schemas.openxmlformats.org/drawingml/2006/table">
            <a:tbl>
              <a:tblPr>
                <a:noFill/>
                <a:tableStyleId>{F403F7CD-4F27-4E45-8923-4C218B047D5C}</a:tableStyleId>
              </a:tblPr>
              <a:tblGrid>
                <a:gridCol w="3327250"/>
                <a:gridCol w="2433950"/>
                <a:gridCol w="2304475"/>
              </a:tblGrid>
              <a:tr h="4410075">
                <a:tc>
                  <a:txBody>
                    <a:bodyPr>
                      <a:noAutofit/>
                    </a:bodyPr>
                    <a:lstStyle/>
                    <a:p>
                      <a:pPr rtl="0" lvl="0">
                        <a:lnSpc>
                          <a:spcPct val="93750"/>
                        </a:lnSpc>
                        <a:spcBef>
                          <a:spcPts val="1000"/>
                        </a:spcBef>
                        <a:spcAft>
                          <a:spcPts val="600"/>
                        </a:spcAft>
                        <a:buNone/>
                      </a:pPr>
                      <a:r>
                        <a:rPr b="1" sz="1200" lang="en"/>
                        <a:t>Secrets of FBI Smartphone Surveillance Tool Revealed in Court Fight</a:t>
                      </a:r>
                    </a:p>
                    <a:p>
                      <a:pPr rtl="0" lvl="0">
                        <a:buNone/>
                      </a:pPr>
                      <a:r>
                        <a:rPr sz="1200" lang="en"/>
                        <a:t>http://www.wired.com/threatlevel/?p=55640</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solidFill>
                            <a:srgbClr val="333333"/>
                          </a:solidFill>
                        </a:rPr>
                        <a:t>In order to do this, Verizon reprogrammed the device so that when an incoming voice call arrived, the card would disconnect from any legitimate cell tower to which it was already connected, and send real-time cell-site location data to Verizon, which forwarded the data to the FBI. This allowed the FBI to position its stingray in the neighborhood where Rigmaiden resided. The stingray then “broadcast a very strong signal” to force the air card into connecting to it, instead of reconnecting to a legitimate cell tower, so that agents could then triangulate signals coming from the air card and zoom-in on Rigmaiden’s location.</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lang="en">
                          <a:solidFill>
                            <a:srgbClr val="333333"/>
                          </a:solidFill>
                        </a:rPr>
                        <a:t>When devices connect, stingrays can see:</a:t>
                      </a:r>
                    </a:p>
                    <a:p>
                      <a:r>
                        <a:t/>
                      </a:r>
                    </a:p>
                    <a:p>
                      <a:pPr rtl="0" lvl="0" indent="-317500" marL="457200">
                        <a:buClr>
                          <a:srgbClr val="000000"/>
                        </a:buClr>
                        <a:buSzPct val="100000"/>
                        <a:buFont typeface="Arial"/>
                        <a:buAutoNum type="arabicPeriod"/>
                      </a:pPr>
                      <a:r>
                        <a:rPr lang="en">
                          <a:solidFill>
                            <a:srgbClr val="333333"/>
                          </a:solidFill>
                        </a:rPr>
                        <a:t>Unique ID numbers</a:t>
                      </a:r>
                    </a:p>
                    <a:p>
                      <a:pPr rtl="0" lvl="0" indent="-317500" marL="457200">
                        <a:buClr>
                          <a:srgbClr val="000000"/>
                        </a:buClr>
                        <a:buSzPct val="100000"/>
                        <a:buFont typeface="Arial"/>
                        <a:buAutoNum type="arabicPeriod"/>
                      </a:pPr>
                      <a:r>
                        <a:rPr lang="en">
                          <a:solidFill>
                            <a:srgbClr val="333333"/>
                          </a:solidFill>
                        </a:rPr>
                        <a:t>Traffic data</a:t>
                      </a:r>
                    </a:p>
                    <a:p>
                      <a:pPr rtl="0" lvl="0" indent="-317500" marL="457200">
                        <a:buClr>
                          <a:srgbClr val="000000"/>
                        </a:buClr>
                        <a:buSzPct val="100000"/>
                        <a:buFont typeface="Arial"/>
                        <a:buAutoNum type="arabicPeriod"/>
                      </a:pPr>
                      <a:r>
                        <a:rPr lang="en">
                          <a:solidFill>
                            <a:srgbClr val="333333"/>
                          </a:solidFill>
                        </a:rPr>
                        <a:t>Information that points to the device’s location.</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r>
            </a:tbl>
          </a:graphicData>
        </a:graphic>
      </p:graphicFrame>
      <p:sp>
        <p:nvSpPr>
          <p:cNvPr id="116" name="Shape 116"/>
          <p:cNvSpPr txBox="1"/>
          <p:nvPr/>
        </p:nvSpPr>
        <p:spPr>
          <a:xfrm>
            <a:off y="2310725" x="740225"/>
            <a:ext cy="3000000" cx="30000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CONTINUATION......</a:t>
            </a:r>
          </a:p>
        </p:txBody>
      </p:sp>
      <p:sp>
        <p:nvSpPr>
          <p:cNvPr id="122" name="Shape 122"/>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graphicFrame>
        <p:nvGraphicFramePr>
          <p:cNvPr id="123" name="Shape 123"/>
          <p:cNvGraphicFramePr/>
          <p:nvPr/>
        </p:nvGraphicFramePr>
        <p:xfrm>
          <a:off y="2396850" x="579925"/>
          <a:ext cy="3000000" cx="3000000"/>
        </p:xfrm>
        <a:graphic>
          <a:graphicData uri="http://schemas.openxmlformats.org/drawingml/2006/table">
            <a:tbl>
              <a:tblPr>
                <a:noFill/>
                <a:tableStyleId>{C21F8D00-9744-467A-8C5A-82B3CC992FF3}</a:tableStyleId>
              </a:tblPr>
              <a:tblGrid>
                <a:gridCol w="2697700"/>
                <a:gridCol w="2749825"/>
                <a:gridCol w="2671625"/>
              </a:tblGrid>
              <a:tr h="4150800">
                <a:tc>
                  <a:txBody>
                    <a:bodyPr>
                      <a:noAutofit/>
                    </a:bodyPr>
                    <a:lstStyle/>
                    <a:p>
                      <a:pPr rtl="0" lvl="0">
                        <a:lnSpc>
                          <a:spcPct val="98684"/>
                        </a:lnSpc>
                        <a:spcBef>
                          <a:spcPts val="400"/>
                        </a:spcBef>
                        <a:spcAft>
                          <a:spcPts val="500"/>
                        </a:spcAft>
                        <a:buNone/>
                      </a:pPr>
                      <a:r>
                        <a:rPr b="1" sz="1200" lang="en">
                          <a:solidFill>
                            <a:srgbClr val="39434C"/>
                          </a:solidFill>
                        </a:rPr>
                        <a:t>FBI prepares to defend</a:t>
                      </a:r>
                    </a:p>
                    <a:p>
                      <a:pPr rtl="0" lvl="0">
                        <a:buNone/>
                      </a:pPr>
                      <a:r>
                        <a:rPr u="sng" sz="1200" lang="en">
                          <a:solidFill>
                            <a:srgbClr val="1155CC"/>
                          </a:solidFill>
                          <a:hlinkClick r:id="rId3"/>
                        </a:rPr>
                        <a:t>http://news.cnet.com/8301-13578_3-57576690-38/fbi-prepares-to-defend-stingray-cell-phone-tracking/</a:t>
                      </a:r>
                    </a:p>
                    <a:p>
                      <a:r>
                        <a:t/>
                      </a:r>
                    </a:p>
                    <a:p>
                      <a:r>
                        <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t>The Justice Department has taken the unusual position of agreeing in January that the "the aircard location operation was a Fourth Amendment search and seizure." But, prosecutors say, they nevertheless intend to argue that the "defendant has no standing to complain" about any possible Fourth Amendment violations because, in part, he used a pseudonym to obtain the wireless device and rent the apartment: "Defendant's wide-ranging fraudulent and deceptive conduct should not merit an expectation of privacy that society is prepared to recognize as reasonable."</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c>
                  <a:txBody>
                    <a:bodyPr>
                      <a:noAutofit/>
                    </a:bodyPr>
                    <a:lstStyle/>
                    <a:p>
                      <a:pPr rtl="0" lvl="0">
                        <a:buNone/>
                      </a:pPr>
                      <a:r>
                        <a:rPr sz="1200" lang="en"/>
                        <a:t>Because stingrays represent a dragnet surveillance technique, capturing not only the target's electronic identifier but that of anyone else in the vicinity, the technique amounts to precisely the type of</a:t>
                      </a:r>
                      <a:r>
                        <a:rPr sz="1200" lang="en">
                          <a:hlinkClick r:id="rId4"/>
                        </a:rPr>
                        <a:t> </a:t>
                      </a:r>
                      <a:r>
                        <a:rPr sz="1200" lang="en">
                          <a:solidFill>
                            <a:srgbClr val="2964BF"/>
                          </a:solidFill>
                          <a:hlinkClick r:id="rId5"/>
                        </a:rPr>
                        <a:t>general search warrant</a:t>
                      </a:r>
                      <a:r>
                        <a:rPr sz="1200" lang="en"/>
                        <a:t> outlawed by the Fourth Amendm</a:t>
                      </a:r>
                      <a:r>
                        <a:rPr sz="1200" lang="en">
                          <a:hlinkClick r:id="rId6"/>
                        </a:rPr>
                        <a:t>ent, they say.</a:t>
                      </a:r>
                    </a:p>
                  </a:txBody>
                  <a:tcPr marR="66675" marB="66675" marT="66675" marL="66675">
                    <a:lnL w="9525" cap="flat">
                      <a:solidFill>
                        <a:srgbClr val="000000"/>
                      </a:solidFill>
                      <a:prstDash val="solid"/>
                      <a:round/>
                      <a:headEnd w="med" len="med" type="none"/>
                      <a:tailEnd w="med" len="med" type="none"/>
                    </a:lnL>
                    <a:lnR w="9525" cap="flat">
                      <a:solidFill>
                        <a:srgbClr val="000000"/>
                      </a:solidFill>
                      <a:prstDash val="solid"/>
                      <a:round/>
                      <a:headEnd w="med" len="med" type="none"/>
                      <a:tailEnd w="med" len="med" type="none"/>
                    </a:lnR>
                    <a:lnT w="9525" cap="flat">
                      <a:solidFill>
                        <a:srgbClr val="000000"/>
                      </a:solidFill>
                      <a:prstDash val="solid"/>
                      <a:round/>
                      <a:headEnd w="med" len="med" type="none"/>
                      <a:tailEnd w="med" len="med" type="none"/>
                    </a:lnT>
                    <a:lnB w="9525" cap="flat">
                      <a:solidFill>
                        <a:srgbClr val="000000"/>
                      </a:solidFill>
                      <a:prstDash val="solid"/>
                      <a:round/>
                      <a:headEnd w="med" len="med" type="none"/>
                      <a:tailEnd w="med" len="med" type="none"/>
                    </a:lnB>
                  </a:tcPr>
                </a:tc>
              </a:tr>
            </a:tbl>
          </a:graphicData>
        </a:graphic>
      </p:graphicFrame>
      <p:sp>
        <p:nvSpPr>
          <p:cNvPr id="124" name="Shape 124"/>
          <p:cNvSpPr txBox="1"/>
          <p:nvPr/>
        </p:nvSpPr>
        <p:spPr>
          <a:xfrm>
            <a:off y="2311750" x="732325"/>
            <a:ext cy="3000000" cx="30000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EXPLANATION OF THE TABLES</a:t>
            </a:r>
          </a:p>
        </p:txBody>
      </p:sp>
      <p:sp>
        <p:nvSpPr>
          <p:cNvPr id="130" name="Shape 1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Each table is representative of the what the Stingray is capable of:</a:t>
            </a:r>
          </a:p>
          <a:p>
            <a:pPr rtl="0" lvl="0" indent="-419100" marL="457200">
              <a:buClr>
                <a:schemeClr val="dk1"/>
              </a:buClr>
              <a:buSzPct val="100000"/>
              <a:buFont typeface="Arial"/>
              <a:buAutoNum type="arabicPeriod"/>
            </a:pPr>
            <a:r>
              <a:rPr lang="en"/>
              <a:t>Linkability</a:t>
            </a:r>
          </a:p>
          <a:p>
            <a:pPr rtl="0" lvl="0" indent="-419100" marL="457200">
              <a:buClr>
                <a:schemeClr val="dk1"/>
              </a:buClr>
              <a:buSzPct val="100000"/>
              <a:buFont typeface="Arial"/>
              <a:buAutoNum type="arabicPeriod"/>
            </a:pPr>
            <a:r>
              <a:rPr lang="en"/>
              <a:t>Traceable</a:t>
            </a:r>
          </a:p>
          <a:p>
            <a:pPr rtl="0" lvl="0" indent="-419100" marL="457200">
              <a:buClr>
                <a:schemeClr val="dk1"/>
              </a:buClr>
              <a:buSzPct val="100000"/>
              <a:buFont typeface="Arial"/>
              <a:buAutoNum type="arabicPeriod"/>
            </a:pPr>
            <a:r>
              <a:rPr lang="en"/>
              <a:t>Trackability</a:t>
            </a:r>
          </a:p>
          <a:p>
            <a:pPr rtl="0" lvl="0" indent="-419100" marL="457200">
              <a:buClr>
                <a:schemeClr val="dk1"/>
              </a:buClr>
              <a:buSzPct val="100000"/>
              <a:buFont typeface="Arial"/>
              <a:buAutoNum type="arabicPeriod"/>
            </a:pPr>
            <a:r>
              <a:rPr lang="en"/>
              <a:t>Pinpointability</a:t>
            </a:r>
          </a:p>
          <a:p>
            <a:pPr rtl="0" lvl="0" indent="-419100" marL="457200">
              <a:buClr>
                <a:schemeClr val="dk1"/>
              </a:buClr>
              <a:buSzPct val="100000"/>
              <a:buFont typeface="Arial"/>
              <a:buAutoNum type="arabicPeriod"/>
            </a:pPr>
            <a:r>
              <a:rPr lang="en"/>
              <a:t>Big Brother </a:t>
            </a:r>
          </a:p>
          <a:p>
            <a:r>
              <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HOW STINGRAY WORKS............</a:t>
            </a:r>
          </a:p>
        </p:txBody>
      </p:sp>
      <p:sp>
        <p:nvSpPr>
          <p:cNvPr id="136" name="Shape 136"/>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137" name="Shape 137"/>
          <p:cNvSpPr/>
          <p:nvPr/>
        </p:nvSpPr>
        <p:spPr>
          <a:xfrm>
            <a:off y="1600200" x="457200"/>
            <a:ext cy="4967699" cx="8229600"/>
          </a:xfrm>
          <a:prstGeom prst="rect">
            <a:avLst/>
          </a:prstGeom>
          <a:blipFill>
            <a:blip r:embed="rId3"/>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EPIC FINDING</a:t>
            </a:r>
          </a:p>
        </p:txBody>
      </p:sp>
      <p:sp>
        <p:nvSpPr>
          <p:cNvPr id="143" name="Shape 14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lnSpc>
                <a:spcPct val="115000"/>
              </a:lnSpc>
              <a:spcBef>
                <a:spcPts val="0"/>
              </a:spcBef>
              <a:buClr>
                <a:srgbClr val="000000"/>
              </a:buClr>
              <a:buSzPct val="78571"/>
              <a:buFont typeface="Arial"/>
              <a:buNone/>
            </a:pPr>
            <a:r>
              <a:rPr b="1" sz="1400" lang="en">
                <a:solidFill>
                  <a:srgbClr val="351C75"/>
                </a:solidFill>
              </a:rPr>
              <a:t>LOCATION PRIVACY</a:t>
            </a:r>
          </a:p>
          <a:p>
            <a:r>
              <a:t/>
            </a:r>
          </a:p>
          <a:p>
            <a:pPr rtl="0" lvl="0">
              <a:lnSpc>
                <a:spcPct val="115000"/>
              </a:lnSpc>
              <a:spcBef>
                <a:spcPts val="0"/>
              </a:spcBef>
              <a:buClr>
                <a:srgbClr val="000000"/>
              </a:buClr>
              <a:buSzPct val="91666"/>
              <a:buFont typeface="Arial"/>
              <a:buNone/>
            </a:pPr>
            <a:r>
              <a:rPr sz="1200" lang="en">
                <a:solidFill>
                  <a:srgbClr val="000000"/>
                </a:solidFill>
              </a:rPr>
              <a:t>Location Privacy- Maintaining total anonymity as to your current location or to where you are going.</a:t>
            </a:r>
          </a:p>
          <a:p>
            <a:r>
              <a:t/>
            </a:r>
          </a:p>
          <a:p>
            <a:pPr rtl="0" lvl="0">
              <a:lnSpc>
                <a:spcPct val="115000"/>
              </a:lnSpc>
              <a:spcBef>
                <a:spcPts val="0"/>
              </a:spcBef>
              <a:buClr>
                <a:srgbClr val="000000"/>
              </a:buClr>
              <a:buSzPct val="91666"/>
              <a:buFont typeface="Arial"/>
              <a:buNone/>
            </a:pPr>
            <a:r>
              <a:rPr sz="1200" lang="en">
                <a:solidFill>
                  <a:srgbClr val="000000"/>
                </a:solidFill>
              </a:rPr>
              <a:t>Issues- Tracking technologies such as GPS trackers, and cell phones being enabled to track select persons, without them rightfully knowing. Violation of the people Fourth Amendment Rights (search and seizure).</a:t>
            </a:r>
          </a:p>
          <a:p>
            <a:r>
              <a:t/>
            </a:r>
          </a:p>
          <a:p>
            <a:pPr rtl="0" lvl="0">
              <a:lnSpc>
                <a:spcPct val="115000"/>
              </a:lnSpc>
              <a:spcBef>
                <a:spcPts val="0"/>
              </a:spcBef>
              <a:buClr>
                <a:srgbClr val="000000"/>
              </a:buClr>
              <a:buSzPct val="91666"/>
              <a:buFont typeface="Arial"/>
              <a:buNone/>
            </a:pPr>
            <a:r>
              <a:rPr sz="1200" lang="en">
                <a:solidFill>
                  <a:srgbClr val="000000"/>
                </a:solidFill>
              </a:rPr>
              <a:t>Solution- Pass legislation that prohibits law enforcement to track persons of interest without a judge issued warrant. Furthermore, people should turn off their GPS locator on their phones.</a:t>
            </a:r>
          </a:p>
          <a:p>
            <a:r>
              <a:t/>
            </a:r>
          </a:p>
          <a:p>
            <a:pPr algn="l" rtl="0" lvl="0">
              <a:lnSpc>
                <a:spcPct val="110000"/>
              </a:lnSpc>
              <a:spcBef>
                <a:spcPts val="1000"/>
              </a:spcBef>
              <a:buClr>
                <a:srgbClr val="000000"/>
              </a:buClr>
              <a:buSzPct val="73333"/>
              <a:buFont typeface="Arial"/>
              <a:buNone/>
            </a:pPr>
            <a:r>
              <a:rPr b="1" sz="1500" lang="en">
                <a:solidFill>
                  <a:srgbClr val="002375"/>
                </a:solidFill>
                <a:latin typeface="Georgia"/>
                <a:ea typeface="Georgia"/>
                <a:cs typeface="Georgia"/>
                <a:sym typeface="Georgia"/>
              </a:rPr>
              <a:t>Automobile Event Data Recorders (Black Boxes) and Privacy</a:t>
            </a:r>
          </a:p>
          <a:p>
            <a:r>
              <a:t/>
            </a:r>
          </a:p>
          <a:p>
            <a:pPr rtl="0" lvl="0">
              <a:lnSpc>
                <a:spcPct val="115000"/>
              </a:lnSpc>
              <a:spcBef>
                <a:spcPts val="0"/>
              </a:spcBef>
              <a:buClr>
                <a:srgbClr val="000000"/>
              </a:buClr>
              <a:buSzPct val="91666"/>
              <a:buFont typeface="Arial"/>
              <a:buNone/>
            </a:pPr>
            <a:r>
              <a:rPr sz="1200" lang="en">
                <a:solidFill>
                  <a:srgbClr val="000000"/>
                </a:solidFill>
              </a:rPr>
              <a:t>Black Box- A box that have recording mechanisms to help record and track events leading up to the denoument.</a:t>
            </a:r>
          </a:p>
          <a:p>
            <a:r>
              <a:t/>
            </a:r>
          </a:p>
          <a:p>
            <a:pPr rtl="0" lvl="0">
              <a:lnSpc>
                <a:spcPct val="115000"/>
              </a:lnSpc>
              <a:spcBef>
                <a:spcPts val="0"/>
              </a:spcBef>
              <a:buClr>
                <a:srgbClr val="000000"/>
              </a:buClr>
              <a:buSzPct val="91666"/>
              <a:buFont typeface="Arial"/>
              <a:buNone/>
            </a:pPr>
            <a:r>
              <a:rPr sz="1200" lang="en">
                <a:solidFill>
                  <a:srgbClr val="000000"/>
                </a:solidFill>
              </a:rPr>
              <a:t>Issues: It records people personal in car conversations and it keeps a log of all of the places a person has been, thus having the car.</a:t>
            </a:r>
          </a:p>
          <a:p>
            <a:r>
              <a:t/>
            </a:r>
          </a:p>
          <a:p>
            <a:pPr rtl="0" lvl="0">
              <a:lnSpc>
                <a:spcPct val="115000"/>
              </a:lnSpc>
              <a:spcBef>
                <a:spcPts val="0"/>
              </a:spcBef>
              <a:buClr>
                <a:srgbClr val="000000"/>
              </a:buClr>
              <a:buSzPct val="91666"/>
              <a:buFont typeface="Arial"/>
              <a:buNone/>
            </a:pPr>
            <a:r>
              <a:rPr sz="1200" lang="en">
                <a:solidFill>
                  <a:srgbClr val="000000"/>
                </a:solidFill>
              </a:rPr>
              <a:t>Solution- The recorder should only be active when the vehicle sense erratic driver patterns that could result in a crash.</a:t>
            </a:r>
          </a:p>
          <a:p>
            <a:r>
              <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idx="1" type="body"/>
          </p:nvPr>
        </p:nvSpPr>
        <p:spPr>
          <a:xfrm>
            <a:off y="1564575" x="457200"/>
            <a:ext cy="5626799" cx="8229600"/>
          </a:xfrm>
          <a:prstGeom prst="rect">
            <a:avLst/>
          </a:prstGeom>
        </p:spPr>
        <p:txBody>
          <a:bodyPr bIns="91425" rIns="91425" lIns="91425" tIns="91425" anchor="t" anchorCtr="0">
            <a:noAutofit/>
          </a:bodyPr>
          <a:lstStyle/>
          <a:p>
            <a:pPr rtl="0" lvl="0">
              <a:lnSpc>
                <a:spcPct val="110000"/>
              </a:lnSpc>
              <a:spcBef>
                <a:spcPts val="1000"/>
              </a:spcBef>
              <a:buClr>
                <a:srgbClr val="000000"/>
              </a:buClr>
              <a:buSzPct val="73333"/>
              <a:buFont typeface="Arial"/>
              <a:buNone/>
            </a:pPr>
            <a:r>
              <a:rPr b="1" sz="1500" lang="en">
                <a:solidFill>
                  <a:srgbClr val="002375"/>
                </a:solidFill>
                <a:latin typeface="Georgia"/>
                <a:ea typeface="Georgia"/>
                <a:cs typeface="Georgia"/>
                <a:sym typeface="Georgia"/>
              </a:rPr>
              <a:t>USA Patriot Act</a:t>
            </a:r>
          </a:p>
          <a:p>
            <a:r>
              <a:t/>
            </a:r>
          </a:p>
          <a:p>
            <a:pPr rtl="0" lvl="0">
              <a:lnSpc>
                <a:spcPct val="115000"/>
              </a:lnSpc>
              <a:spcBef>
                <a:spcPts val="0"/>
              </a:spcBef>
              <a:buClr>
                <a:srgbClr val="000000"/>
              </a:buClr>
              <a:buSzPct val="91666"/>
              <a:buFont typeface="Arial"/>
              <a:buNone/>
            </a:pPr>
            <a:r>
              <a:rPr sz="1200" lang="en">
                <a:solidFill>
                  <a:srgbClr val="000000"/>
                </a:solidFill>
              </a:rPr>
              <a:t>Patriot Act-An</a:t>
            </a:r>
            <a:r>
              <a:rPr sz="1200" lang="en">
                <a:solidFill>
                  <a:srgbClr val="000000"/>
                </a:solidFill>
                <a:hlinkClick r:id="rId3"/>
              </a:rPr>
              <a:t> </a:t>
            </a:r>
            <a:r>
              <a:rPr sz="1200" lang="en">
                <a:solidFill>
                  <a:srgbClr val="0645AD"/>
                </a:solidFill>
                <a:hlinkClick r:id="rId4"/>
              </a:rPr>
              <a:t>Act of Congress</a:t>
            </a:r>
            <a:r>
              <a:rPr sz="1200" lang="en">
                <a:solidFill>
                  <a:srgbClr val="000000"/>
                </a:solidFill>
              </a:rPr>
              <a:t> that was signed into law by</a:t>
            </a:r>
            <a:r>
              <a:rPr sz="1200" lang="en">
                <a:solidFill>
                  <a:srgbClr val="000000"/>
                </a:solidFill>
                <a:hlinkClick r:id="rId5"/>
              </a:rPr>
              <a:t> </a:t>
            </a:r>
            <a:r>
              <a:rPr sz="1200" lang="en">
                <a:solidFill>
                  <a:srgbClr val="0645AD"/>
                </a:solidFill>
                <a:hlinkClick r:id="rId6"/>
              </a:rPr>
              <a:t>President George W. Bush</a:t>
            </a:r>
            <a:r>
              <a:rPr sz="1200" lang="en">
                <a:solidFill>
                  <a:srgbClr val="000000"/>
                </a:solidFill>
              </a:rPr>
              <a:t> on October 26, 2001. The title of the act is a ten letter b</a:t>
            </a:r>
            <a:r>
              <a:rPr sz="1200" lang="en">
                <a:solidFill>
                  <a:srgbClr val="0645AD"/>
                </a:solidFill>
                <a:hlinkClick r:id="rId7"/>
              </a:rPr>
              <a:t>acronym</a:t>
            </a:r>
            <a:r>
              <a:rPr sz="1200" lang="en">
                <a:solidFill>
                  <a:srgbClr val="000000"/>
                </a:solidFill>
              </a:rPr>
              <a:t> (USA PATRIOT) that stands for Uniting (and) Strengthening America (by) Providing Appropriate Tools Required (to) Intercept (and) Obstruct Terrorism Act of 2001.</a:t>
            </a:r>
            <a:r>
              <a:rPr baseline="30000" sz="1200" lang="en">
                <a:solidFill>
                  <a:srgbClr val="0645AD"/>
                </a:solidFill>
                <a:hlinkClick r:id="rId8"/>
              </a:rPr>
              <a:t>[1]</a:t>
            </a:r>
          </a:p>
          <a:p>
            <a:r>
              <a:t/>
            </a:r>
          </a:p>
          <a:p>
            <a:pPr rtl="0" lvl="0">
              <a:lnSpc>
                <a:spcPct val="115000"/>
              </a:lnSpc>
              <a:spcBef>
                <a:spcPts val="0"/>
              </a:spcBef>
              <a:buNone/>
            </a:pPr>
            <a:r>
              <a:rPr sz="1200" lang="en">
                <a:solidFill>
                  <a:srgbClr val="000000"/>
                </a:solidFill>
              </a:rPr>
              <a:t>Source: </a:t>
            </a:r>
            <a:r>
              <a:rPr u="sng" sz="1200" lang="en">
                <a:solidFill>
                  <a:srgbClr val="1155CC"/>
                </a:solidFill>
                <a:latin typeface="Times New Roman"/>
                <a:ea typeface="Times New Roman"/>
                <a:cs typeface="Times New Roman"/>
                <a:sym typeface="Times New Roman"/>
                <a:hlinkClick r:id="rId9"/>
              </a:rPr>
              <a:t>http://www.merriam-webster.com/dictionary/cybersecurity</a:t>
            </a:r>
          </a:p>
          <a:p>
            <a:r>
              <a:t/>
            </a:r>
          </a:p>
          <a:p>
            <a:pPr rtl="0" lvl="0">
              <a:lnSpc>
                <a:spcPct val="115000"/>
              </a:lnSpc>
              <a:spcBef>
                <a:spcPts val="0"/>
              </a:spcBef>
              <a:buClr>
                <a:srgbClr val="000000"/>
              </a:buClr>
              <a:buSzPct val="91666"/>
              <a:buFont typeface="Arial"/>
              <a:buNone/>
            </a:pPr>
            <a:r>
              <a:rPr sz="1200" lang="en">
                <a:solidFill>
                  <a:srgbClr val="000000"/>
                </a:solidFill>
              </a:rPr>
              <a:t>Issues: It allows for all telecommunications to be heard on a computer system. This system is very intrusive, because personal thoughts and shared with government agencies.</a:t>
            </a:r>
          </a:p>
          <a:p>
            <a:r>
              <a:t/>
            </a:r>
          </a:p>
          <a:p>
            <a:pPr rtl="0" lvl="0">
              <a:lnSpc>
                <a:spcPct val="115000"/>
              </a:lnSpc>
              <a:spcBef>
                <a:spcPts val="0"/>
              </a:spcBef>
              <a:buNone/>
            </a:pPr>
            <a:r>
              <a:rPr sz="1200" lang="en">
                <a:solidFill>
                  <a:srgbClr val="000000"/>
                </a:solidFill>
              </a:rPr>
              <a:t>Solution:</a:t>
            </a:r>
          </a:p>
          <a:p>
            <a:pPr rtl="0" lvl="0" indent="-304800" marL="457200">
              <a:lnSpc>
                <a:spcPct val="115000"/>
              </a:lnSpc>
              <a:spcBef>
                <a:spcPts val="0"/>
              </a:spcBef>
              <a:buClr>
                <a:srgbClr val="000000"/>
              </a:buClr>
              <a:buSzPct val="100000"/>
              <a:buFont typeface="Arial"/>
              <a:buAutoNum type="arabicPeriod"/>
            </a:pPr>
            <a:r>
              <a:rPr sz="1200" lang="en">
                <a:solidFill>
                  <a:srgbClr val="000000"/>
                </a:solidFill>
              </a:rPr>
              <a:t>If you have nothing to hide then the Patriot Act will have little effect on your life.</a:t>
            </a:r>
          </a:p>
          <a:p>
            <a:pPr rtl="0" lvl="0" indent="-304800" marL="457200">
              <a:lnSpc>
                <a:spcPct val="115000"/>
              </a:lnSpc>
              <a:spcBef>
                <a:spcPts val="0"/>
              </a:spcBef>
              <a:buClr>
                <a:srgbClr val="000000"/>
              </a:buClr>
              <a:buSzPct val="100000"/>
              <a:buFont typeface="Arial"/>
              <a:buAutoNum type="arabicPeriod"/>
            </a:pPr>
            <a:r>
              <a:rPr sz="1200" lang="en">
                <a:solidFill>
                  <a:srgbClr val="000000"/>
                </a:solidFill>
              </a:rPr>
              <a:t>If you have something to hide use burner phones.</a:t>
            </a:r>
          </a:p>
          <a:p>
            <a:pPr rtl="0" lvl="0" indent="-304800" marL="457200">
              <a:lnSpc>
                <a:spcPct val="115000"/>
              </a:lnSpc>
              <a:spcBef>
                <a:spcPts val="0"/>
              </a:spcBef>
              <a:buClr>
                <a:srgbClr val="000000"/>
              </a:buClr>
              <a:buSzPct val="100000"/>
              <a:buFont typeface="Arial"/>
              <a:buAutoNum type="arabicPeriod"/>
            </a:pPr>
            <a:r>
              <a:rPr sz="1200" lang="en">
                <a:solidFill>
                  <a:srgbClr val="000000"/>
                </a:solidFill>
              </a:rPr>
              <a:t>If needed live your life in complete secrecy.</a:t>
            </a:r>
          </a:p>
          <a:p>
            <a:r>
              <a:t/>
            </a:r>
          </a:p>
          <a:p>
            <a:r>
              <a:t/>
            </a:r>
          </a:p>
        </p:txBody>
      </p:sp>
      <p:sp>
        <p:nvSpPr>
          <p:cNvPr id="149" name="Shape 14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t>EPIC CONTINUATION....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EPIC CONCLUSION</a:t>
            </a:r>
          </a:p>
        </p:txBody>
      </p:sp>
      <p:sp>
        <p:nvSpPr>
          <p:cNvPr id="155" name="Shape 15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lnSpc>
                <a:spcPct val="110000"/>
              </a:lnSpc>
              <a:spcBef>
                <a:spcPts val="1000"/>
              </a:spcBef>
              <a:buClr>
                <a:srgbClr val="000000"/>
              </a:buClr>
              <a:buSzPct val="73333"/>
              <a:buFont typeface="Arial"/>
              <a:buNone/>
            </a:pPr>
            <a:r>
              <a:rPr b="1" sz="1500" lang="en">
                <a:solidFill>
                  <a:srgbClr val="002375"/>
                </a:solidFill>
                <a:latin typeface="Georgia"/>
                <a:ea typeface="Georgia"/>
                <a:cs typeface="Georgia"/>
                <a:sym typeface="Georgia"/>
              </a:rPr>
              <a:t>Cybersecurity Privacy Practical Implications</a:t>
            </a:r>
          </a:p>
          <a:p>
            <a:pPr rtl="0" lvl="0">
              <a:lnSpc>
                <a:spcPct val="150000"/>
              </a:lnSpc>
              <a:spcBef>
                <a:spcPts val="800"/>
              </a:spcBef>
              <a:spcAft>
                <a:spcPts val="800"/>
              </a:spcAft>
              <a:buClr>
                <a:srgbClr val="000000"/>
              </a:buClr>
              <a:buSzPct val="91666"/>
              <a:buFont typeface="Arial"/>
              <a:buNone/>
            </a:pPr>
            <a:r>
              <a:rPr sz="1200" lang="en">
                <a:solidFill>
                  <a:srgbClr val="000000"/>
                </a:solidFill>
              </a:rPr>
              <a:t>Cybersecurity-</a:t>
            </a:r>
            <a:r>
              <a:rPr sz="1200" lang="en">
                <a:solidFill>
                  <a:srgbClr val="000000"/>
                </a:solidFill>
                <a:latin typeface="Times New Roman"/>
                <a:ea typeface="Times New Roman"/>
                <a:cs typeface="Times New Roman"/>
                <a:sym typeface="Times New Roman"/>
              </a:rPr>
              <a:t>measures  taken to protect a computer or computer system (as on the Internet) against unauthorized access or attack.</a:t>
            </a:r>
          </a:p>
          <a:p>
            <a:pPr rtl="0" lvl="0">
              <a:lnSpc>
                <a:spcPct val="150000"/>
              </a:lnSpc>
              <a:spcBef>
                <a:spcPts val="800"/>
              </a:spcBef>
              <a:spcAft>
                <a:spcPts val="800"/>
              </a:spcAft>
              <a:buClr>
                <a:srgbClr val="000000"/>
              </a:buClr>
              <a:buSzPct val="91666"/>
              <a:buFont typeface="Arial"/>
              <a:buNone/>
            </a:pPr>
            <a:r>
              <a:rPr sz="1200" lang="en">
                <a:solidFill>
                  <a:srgbClr val="000000"/>
                </a:solidFill>
                <a:latin typeface="Times New Roman"/>
                <a:ea typeface="Times New Roman"/>
                <a:cs typeface="Times New Roman"/>
                <a:sym typeface="Times New Roman"/>
              </a:rPr>
              <a:t>Source:</a:t>
            </a:r>
            <a:r>
              <a:rPr sz="1200" lang="en">
                <a:solidFill>
                  <a:srgbClr val="000000"/>
                </a:solidFill>
                <a:latin typeface="Times New Roman"/>
                <a:ea typeface="Times New Roman"/>
                <a:cs typeface="Times New Roman"/>
                <a:sym typeface="Times New Roman"/>
                <a:hlinkClick r:id="rId3"/>
              </a:rPr>
              <a:t> </a:t>
            </a:r>
            <a:r>
              <a:rPr u="sng" sz="1200" lang="en">
                <a:solidFill>
                  <a:srgbClr val="1155CC"/>
                </a:solidFill>
                <a:latin typeface="Times New Roman"/>
                <a:ea typeface="Times New Roman"/>
                <a:cs typeface="Times New Roman"/>
                <a:sym typeface="Times New Roman"/>
                <a:hlinkClick r:id="rId4"/>
              </a:rPr>
              <a:t>http://www.merriam-webster.com/dictionary/cybersecurity</a:t>
            </a:r>
          </a:p>
          <a:p>
            <a:pPr rtl="0" lvl="0">
              <a:lnSpc>
                <a:spcPct val="150000"/>
              </a:lnSpc>
              <a:spcBef>
                <a:spcPts val="800"/>
              </a:spcBef>
              <a:spcAft>
                <a:spcPts val="800"/>
              </a:spcAft>
              <a:buClr>
                <a:srgbClr val="000000"/>
              </a:buClr>
              <a:buSzPct val="91666"/>
              <a:buFont typeface="Arial"/>
              <a:buNone/>
            </a:pPr>
            <a:r>
              <a:rPr sz="1200" lang="en">
                <a:solidFill>
                  <a:srgbClr val="000000"/>
                </a:solidFill>
                <a:latin typeface="Times New Roman"/>
                <a:ea typeface="Times New Roman"/>
                <a:cs typeface="Times New Roman"/>
                <a:sym typeface="Times New Roman"/>
              </a:rPr>
              <a:t>Issues: Without cybersecurity consumers are victimized by threats in the form of spyware: malicious computer viruses, worms, or malware; and fraud or fraudulent sales tactics. These issues are those that identify with VANETs and how they can be attacked.</a:t>
            </a:r>
          </a:p>
          <a:p>
            <a:pPr rtl="0" lvl="0">
              <a:lnSpc>
                <a:spcPct val="150000"/>
              </a:lnSpc>
              <a:spcBef>
                <a:spcPts val="800"/>
              </a:spcBef>
              <a:spcAft>
                <a:spcPts val="800"/>
              </a:spcAft>
              <a:buClr>
                <a:srgbClr val="000000"/>
              </a:buClr>
              <a:buSzPct val="91666"/>
              <a:buFont typeface="Arial"/>
              <a:buNone/>
            </a:pPr>
            <a:r>
              <a:rPr sz="1200" lang="en">
                <a:solidFill>
                  <a:srgbClr val="000000"/>
                </a:solidFill>
                <a:latin typeface="Times New Roman"/>
                <a:ea typeface="Times New Roman"/>
                <a:cs typeface="Times New Roman"/>
                <a:sym typeface="Times New Roman"/>
              </a:rPr>
              <a:t>Solution: VANETs and other computer systems should be us spyware to combat any possible cyber attack.</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208333"/>
              <a:buFont typeface="Arial"/>
              <a:buChar char="•"/>
            </a:pPr>
            <a:r>
              <a:rPr sz="2400" lang="en"/>
              <a:t>GM OnStar</a:t>
            </a:r>
          </a:p>
          <a:p>
            <a:pPr rtl="0" lvl="1" indent="-381000" marL="914400">
              <a:buClr>
                <a:schemeClr val="dk1"/>
              </a:buClr>
              <a:buSzPct val="133333"/>
              <a:buFont typeface="Courier New"/>
              <a:buChar char="o"/>
            </a:pPr>
            <a:r>
              <a:rPr sz="1800" lang="en"/>
              <a:t>What features does GM OnStar offer?</a:t>
            </a:r>
          </a:p>
          <a:p>
            <a:pPr rtl="0" lvl="1" indent="-381000" marL="914400">
              <a:buClr>
                <a:schemeClr val="dk1"/>
              </a:buClr>
              <a:buSzPct val="133333"/>
              <a:buFont typeface="Courier New"/>
              <a:buChar char="o"/>
            </a:pPr>
            <a:r>
              <a:rPr sz="1800" lang="en"/>
              <a:t>How could these features violate:</a:t>
            </a:r>
          </a:p>
          <a:p>
            <a:pPr rtl="0" lvl="2" indent="-381000" marL="1371600">
              <a:buClr>
                <a:schemeClr val="dk1"/>
              </a:buClr>
              <a:buSzPct val="133333"/>
              <a:buFont typeface="Wingdings"/>
              <a:buChar char="§"/>
            </a:pPr>
            <a:r>
              <a:rPr sz="1800" lang="en"/>
              <a:t>Unlinkability </a:t>
            </a:r>
          </a:p>
          <a:p>
            <a:pPr rtl="0" lvl="2" indent="-381000" marL="1371600">
              <a:buClr>
                <a:schemeClr val="dk1"/>
              </a:buClr>
              <a:buSzPct val="133333"/>
              <a:buFont typeface="Wingdings"/>
              <a:buChar char="§"/>
            </a:pPr>
            <a:r>
              <a:rPr sz="1800" lang="en"/>
              <a:t>Untrackability </a:t>
            </a:r>
          </a:p>
          <a:p>
            <a:pPr rtl="0" lvl="2" indent="-381000" marL="1371600">
              <a:buClr>
                <a:schemeClr val="dk1"/>
              </a:buClr>
              <a:buSzPct val="133333"/>
              <a:buFont typeface="Wingdings"/>
              <a:buChar char="§"/>
            </a:pPr>
            <a:r>
              <a:rPr sz="1800" lang="en"/>
              <a:t>Privacy </a:t>
            </a:r>
          </a:p>
          <a:p>
            <a:r>
              <a:t/>
            </a:r>
          </a:p>
          <a:p>
            <a:pPr rtl="0" lvl="0" indent="-419100" marL="457200">
              <a:buClr>
                <a:schemeClr val="dk1"/>
              </a:buClr>
              <a:buSzPct val="208333"/>
              <a:buFont typeface="Arial"/>
              <a:buChar char="•"/>
            </a:pPr>
            <a:r>
              <a:rPr sz="2400" lang="en"/>
              <a:t>FBI Stingray Mechanism</a:t>
            </a:r>
          </a:p>
          <a:p>
            <a:pPr rtl="0" lvl="1" indent="-381000" marL="914400">
              <a:buClr>
                <a:schemeClr val="dk1"/>
              </a:buClr>
              <a:buSzPct val="133333"/>
              <a:buFont typeface="Courier New"/>
              <a:buChar char="o"/>
            </a:pPr>
            <a:r>
              <a:rPr sz="1800" lang="en"/>
              <a:t>Basic features of Stingray</a:t>
            </a:r>
          </a:p>
          <a:p>
            <a:pPr rtl="0" lvl="1" indent="-381000" marL="914400">
              <a:buClr>
                <a:schemeClr val="dk1"/>
              </a:buClr>
              <a:buSzPct val="133333"/>
              <a:buFont typeface="Courier New"/>
              <a:buChar char="o"/>
            </a:pPr>
            <a:r>
              <a:rPr sz="1800" lang="en"/>
              <a:t>Investigating its intrusiveness and the constitutionality of the device.</a:t>
            </a:r>
          </a:p>
          <a:p>
            <a:r>
              <a:t/>
            </a:r>
          </a:p>
          <a:p>
            <a:pPr lvl="0" indent="-381000" marL="457200">
              <a:buClr>
                <a:schemeClr val="dk1"/>
              </a:buClr>
              <a:buSzPct val="166666"/>
              <a:buFont typeface="Arial"/>
              <a:buChar char="•"/>
            </a:pPr>
            <a:r>
              <a:rPr sz="2400" lang="en"/>
              <a:t>EPIC.org</a:t>
            </a:r>
          </a:p>
        </p:txBody>
      </p:sp>
      <p:sp>
        <p:nvSpPr>
          <p:cNvPr id="40" name="Shape 4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Looking Closer at...</a:t>
            </a:r>
          </a:p>
        </p:txBody>
      </p:sp>
      <p:sp>
        <p:nvSpPr>
          <p:cNvPr id="41" name="Shape 41"/>
          <p:cNvSpPr/>
          <p:nvPr/>
        </p:nvSpPr>
        <p:spPr>
          <a:xfrm>
            <a:off y="1774575" x="5766100"/>
            <a:ext cy="1806524" cx="3105349"/>
          </a:xfrm>
          <a:prstGeom prst="rect">
            <a:avLst/>
          </a:prstGeom>
          <a:blipFill>
            <a:blip r:embed="rId3"/>
            <a:stretch>
              <a:fillRect/>
            </a:stretch>
          </a:blipFill>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This week's agenda...</a:t>
            </a:r>
          </a:p>
        </p:txBody>
      </p:sp>
      <p:sp>
        <p:nvSpPr>
          <p:cNvPr id="161" name="Shape 16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00000"/>
              <a:buFont typeface="Arial"/>
              <a:buAutoNum type="arabicPeriod"/>
            </a:pPr>
            <a:r>
              <a:rPr lang="en"/>
              <a:t>Continuing our research of VANETS.</a:t>
            </a:r>
          </a:p>
          <a:p>
            <a:pPr rtl="0" lvl="0" indent="-419100" marL="457200">
              <a:buClr>
                <a:schemeClr val="dk1"/>
              </a:buClr>
              <a:buSzPct val="100000"/>
              <a:buFont typeface="Arial"/>
              <a:buAutoNum type="arabicPeriod"/>
            </a:pPr>
            <a:r>
              <a:rPr lang="en"/>
              <a:t>Gathering ideas on how to safeguard privacy from "Privacy In Context".</a:t>
            </a:r>
          </a:p>
          <a:p>
            <a:pPr lvl="0" indent="-419100" marL="457200">
              <a:buClr>
                <a:schemeClr val="dk1"/>
              </a:buClr>
              <a:buSzPct val="100000"/>
              <a:buFont typeface="Arial"/>
              <a:buAutoNum type="arabicPeriod"/>
            </a:pPr>
            <a:r>
              <a:rPr lang="en"/>
              <a:t>Research the VANET standards.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74637" x="457200"/>
            <a:ext cy="1143000" cx="8229600"/>
          </a:xfrm>
          <a:prstGeom prst="rect">
            <a:avLst/>
          </a:prstGeom>
        </p:spPr>
        <p:txBody>
          <a:bodyPr bIns="91425" rIns="91425" lIns="91425" tIns="91425" anchor="b" anchorCtr="0">
            <a:noAutofit/>
          </a:bodyPr>
          <a:lstStyle/>
          <a:p/>
        </p:txBody>
      </p:sp>
      <p:sp>
        <p:nvSpPr>
          <p:cNvPr id="47" name="Shape 4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81000" marL="457200">
              <a:lnSpc>
                <a:spcPct val="115000"/>
              </a:lnSpc>
              <a:spcBef>
                <a:spcPts val="0"/>
              </a:spcBef>
              <a:buClr>
                <a:srgbClr val="000000"/>
              </a:buClr>
              <a:buSzPct val="166666"/>
              <a:buFont typeface="Arial"/>
              <a:buChar char="•"/>
            </a:pPr>
            <a:r>
              <a:rPr sz="2400" lang="en">
                <a:solidFill>
                  <a:srgbClr val="000000"/>
                </a:solidFill>
              </a:rPr>
              <a:t>“A Connecticut car rental firm tried to punish customers who exceeded the speed limit several years ago by using a hidden GPS-based tracking system. The courts eventually ruled against the American Rental company’s practice.”</a:t>
            </a:r>
          </a:p>
          <a:p>
            <a:pPr rtl="0" lvl="1" indent="-381000" marL="914400">
              <a:lnSpc>
                <a:spcPct val="115000"/>
              </a:lnSpc>
              <a:spcBef>
                <a:spcPts val="0"/>
              </a:spcBef>
              <a:buClr>
                <a:srgbClr val="000000"/>
              </a:buClr>
              <a:buSzPct val="80000"/>
              <a:buFont typeface="Courier New"/>
              <a:buChar char="o"/>
            </a:pPr>
            <a:r>
              <a:rPr lang="en">
                <a:solidFill>
                  <a:srgbClr val="000000"/>
                </a:solidFill>
              </a:rPr>
              <a:t>NBC News</a:t>
            </a:r>
          </a:p>
          <a:p>
            <a:pPr rtl="0" lvl="2" indent="-381000" marL="1371600">
              <a:lnSpc>
                <a:spcPct val="115000"/>
              </a:lnSpc>
              <a:spcBef>
                <a:spcPts val="0"/>
              </a:spcBef>
              <a:buClr>
                <a:srgbClr val="000000"/>
              </a:buClr>
              <a:buSzPct val="80000"/>
              <a:buFont typeface="Wingdings"/>
              <a:buChar char="§"/>
            </a:pPr>
            <a:r>
              <a:rPr u="sng" lang="en">
                <a:solidFill>
                  <a:schemeClr val="hlink"/>
                </a:solidFill>
                <a:hlinkClick r:id="rId3"/>
              </a:rPr>
              <a:t>Source</a:t>
            </a:r>
            <a:r>
              <a:rPr lang="en">
                <a:solidFill>
                  <a:srgbClr val="000000"/>
                </a:solidFill>
              </a:rPr>
              <a:t>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GM OnStar-</a:t>
            </a:r>
          </a:p>
        </p:txBody>
      </p:sp>
      <p:sp>
        <p:nvSpPr>
          <p:cNvPr id="53" name="Shape 5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Nine Features offered by OnStar:</a:t>
            </a:r>
          </a:p>
          <a:p>
            <a:pPr rtl="0" lvl="0" indent="0" marL="457200">
              <a:buNone/>
            </a:pPr>
            <a:r>
              <a:rPr sz="2400" lang="en"/>
              <a:t>1. Automatic Crash Response </a:t>
            </a:r>
          </a:p>
          <a:p>
            <a:pPr rtl="0" lvl="0" indent="0" marL="457200">
              <a:buNone/>
            </a:pPr>
            <a:r>
              <a:rPr sz="2400" lang="en"/>
              <a:t>2. Emergency Services</a:t>
            </a:r>
          </a:p>
          <a:p>
            <a:pPr rtl="0" lvl="0" indent="0" marL="457200">
              <a:buNone/>
            </a:pPr>
            <a:r>
              <a:rPr sz="2400" lang="en"/>
              <a:t>3. Hands-Free Calling</a:t>
            </a:r>
          </a:p>
          <a:p>
            <a:pPr rtl="0" lvl="0" indent="0" marL="457200">
              <a:buNone/>
            </a:pPr>
            <a:r>
              <a:rPr sz="2400" lang="en"/>
              <a:t>4. Remotelink Mobile App</a:t>
            </a:r>
          </a:p>
          <a:p>
            <a:pPr rtl="0" lvl="0" indent="0" marL="457200">
              <a:buNone/>
            </a:pPr>
            <a:r>
              <a:rPr sz="2400" lang="en"/>
              <a:t>5. Stolen Vehicle Assistance </a:t>
            </a:r>
          </a:p>
          <a:p>
            <a:pPr rtl="0" lvl="0" indent="0" marL="457200">
              <a:buNone/>
            </a:pPr>
            <a:r>
              <a:rPr sz="2400" lang="en"/>
              <a:t>6. Roadside Assistance </a:t>
            </a:r>
          </a:p>
          <a:p>
            <a:pPr rtl="0" lvl="0" indent="0" marL="457200">
              <a:buNone/>
            </a:pPr>
            <a:r>
              <a:rPr sz="2400" lang="en"/>
              <a:t>7. Remote Services</a:t>
            </a:r>
          </a:p>
          <a:p>
            <a:pPr rtl="0" lvl="0" indent="0" marL="457200">
              <a:buNone/>
            </a:pPr>
            <a:r>
              <a:rPr sz="2400" lang="en"/>
              <a:t>8. Vehicle Diagnostics</a:t>
            </a:r>
          </a:p>
          <a:p>
            <a:pPr rtl="0" lvl="0" indent="0" marL="457200">
              <a:buNone/>
            </a:pPr>
            <a:r>
              <a:rPr sz="2400" lang="en"/>
              <a:t>9. Turn-by-Turn Navigation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Features in OnStar Discussed:</a:t>
            </a:r>
          </a:p>
        </p:txBody>
      </p:sp>
      <p:sp>
        <p:nvSpPr>
          <p:cNvPr id="59" name="Shape 5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208333"/>
              <a:buFont typeface="Arial"/>
              <a:buChar char="•"/>
            </a:pPr>
            <a:r>
              <a:rPr sz="2400" lang="en"/>
              <a:t>Automatic Crash Response:</a:t>
            </a:r>
          </a:p>
          <a:p>
            <a:pPr rtl="0" lvl="1" indent="-381000" marL="914400">
              <a:buClr>
                <a:schemeClr val="dk1"/>
              </a:buClr>
              <a:buSzPct val="133333"/>
              <a:buFont typeface="Courier New"/>
              <a:buChar char="o"/>
            </a:pPr>
            <a:r>
              <a:rPr sz="1800" lang="en"/>
              <a:t>Locating the vehicle, that is connected to OnStar, automatically when involved in an accident.</a:t>
            </a:r>
          </a:p>
          <a:p>
            <a:r>
              <a:t/>
            </a:r>
          </a:p>
          <a:p>
            <a:pPr rtl="0" lvl="0" indent="-419100" marL="457200">
              <a:buClr>
                <a:schemeClr val="dk1"/>
              </a:buClr>
              <a:buSzPct val="208333"/>
              <a:buFont typeface="Arial"/>
              <a:buChar char="•"/>
            </a:pPr>
            <a:r>
              <a:rPr sz="2400" lang="en"/>
              <a:t>Emergency Services:</a:t>
            </a:r>
          </a:p>
          <a:p>
            <a:pPr rtl="0" lvl="1" indent="-381000" marL="914400">
              <a:buClr>
                <a:schemeClr val="dk1"/>
              </a:buClr>
              <a:buSzPct val="133333"/>
              <a:buFont typeface="Courier New"/>
              <a:buChar char="o"/>
            </a:pPr>
            <a:r>
              <a:rPr sz="1800" lang="en">
                <a:solidFill>
                  <a:srgbClr val="000000"/>
                </a:solidFill>
              </a:rPr>
              <a:t>This service can be used for </a:t>
            </a:r>
            <a:r>
              <a:rPr u="sng" sz="1800" lang="en">
                <a:solidFill>
                  <a:srgbClr val="000000"/>
                </a:solidFill>
              </a:rPr>
              <a:t>any emergency</a:t>
            </a:r>
            <a:r>
              <a:rPr sz="1800" lang="en">
                <a:solidFill>
                  <a:srgbClr val="000000"/>
                </a:solidFill>
              </a:rPr>
              <a:t> that may happen to the driver, passengers or even the people around them whether it be medical, amber alerts or other types of emergencies that require immediate attention.</a:t>
            </a:r>
          </a:p>
          <a:p>
            <a:r>
              <a:t/>
            </a:r>
          </a:p>
          <a:p>
            <a:pPr rtl="0" lvl="0" indent="-419100" marL="457200">
              <a:buClr>
                <a:schemeClr val="dk1"/>
              </a:buClr>
              <a:buSzPct val="208333"/>
              <a:buFont typeface="Arial"/>
              <a:buChar char="•"/>
            </a:pPr>
            <a:r>
              <a:rPr sz="2400" lang="en"/>
              <a:t>Hands-Free Calling:</a:t>
            </a:r>
          </a:p>
          <a:p>
            <a:pPr rtl="0" lvl="1" indent="-381000" marL="914400">
              <a:buClr>
                <a:schemeClr val="dk1"/>
              </a:buClr>
              <a:buSzPct val="133333"/>
              <a:buFont typeface="Courier New"/>
              <a:buChar char="o"/>
            </a:pPr>
            <a:r>
              <a:rPr sz="1800" lang="en"/>
              <a:t>Calling another cellular number through the on board system by means of a number assigned to the driver upon subscription to OnStar.</a:t>
            </a:r>
          </a:p>
          <a:p>
            <a:pPr>
              <a:buNone/>
            </a:pPr>
            <a:r>
              <a:rPr lang="en"/>
              <a:t>	</a:t>
            </a:r>
          </a:p>
        </p:txBody>
      </p:sp>
      <p:sp>
        <p:nvSpPr>
          <p:cNvPr id="60" name="Shape 60"/>
          <p:cNvSpPr/>
          <p:nvPr/>
        </p:nvSpPr>
        <p:spPr>
          <a:xfrm>
            <a:off y="2539525" x="5383625"/>
            <a:ext cy="1044900" cx="3303175"/>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
</a:t>
            </a:r>
            <a:r>
              <a:rPr lang="en"/>
              <a:t>OnStar Features Cont...</a:t>
            </a:r>
          </a:p>
        </p:txBody>
      </p:sp>
      <p:sp>
        <p:nvSpPr>
          <p:cNvPr id="66" name="Shape 66"/>
          <p:cNvSpPr txBox="1"/>
          <p:nvPr>
            <p:ph idx="1" type="body"/>
          </p:nvPr>
        </p:nvSpPr>
        <p:spPr>
          <a:xfrm>
            <a:off y="1336450" x="457200"/>
            <a:ext cy="4967700" cx="8229600"/>
          </a:xfrm>
          <a:prstGeom prst="rect">
            <a:avLst/>
          </a:prstGeom>
        </p:spPr>
        <p:txBody>
          <a:bodyPr bIns="91425" rIns="91425" lIns="91425" tIns="91425" anchor="t" anchorCtr="0">
            <a:noAutofit/>
          </a:bodyPr>
          <a:lstStyle/>
          <a:p>
            <a:pPr rtl="0" lvl="0" indent="-419100" marL="457200">
              <a:buClr>
                <a:schemeClr val="dk1"/>
              </a:buClr>
              <a:buSzPct val="208333"/>
              <a:buFont typeface="Arial"/>
              <a:buChar char="•"/>
            </a:pPr>
            <a:r>
              <a:rPr sz="2400" lang="en"/>
              <a:t>Remotelink Mobile App:</a:t>
            </a:r>
          </a:p>
          <a:p>
            <a:pPr rtl="0" lvl="1" indent="-381000" marL="914400">
              <a:buClr>
                <a:schemeClr val="dk1"/>
              </a:buClr>
              <a:buSzPct val="133333"/>
              <a:buFont typeface="Courier New"/>
              <a:buChar char="o"/>
            </a:pPr>
            <a:r>
              <a:rPr sz="1800" lang="en"/>
              <a:t>The remotelink mobile app gives you access to certain features of your vehicle through an app that can be downloaded on one’s smartphone. You can check oil/fuel levels, lock/unlock doors, view hands-free calling info, etc. </a:t>
            </a:r>
            <a:r>
              <a:rPr u="sng" sz="1800" lang="en"/>
              <a:t>Each time this app is accessed, location information is collected.</a:t>
            </a:r>
          </a:p>
          <a:p>
            <a:pPr rtl="0" lvl="0" indent="-419100" marL="457200">
              <a:buClr>
                <a:schemeClr val="dk1"/>
              </a:buClr>
              <a:buSzPct val="208333"/>
              <a:buFont typeface="Arial"/>
              <a:buChar char="•"/>
            </a:pPr>
            <a:r>
              <a:rPr sz="2400" lang="en"/>
              <a:t>Stolen Vehicle Assistance:</a:t>
            </a:r>
          </a:p>
          <a:p>
            <a:pPr rtl="0" lvl="1" indent="-381000" marL="914400">
              <a:buClr>
                <a:schemeClr val="dk1"/>
              </a:buClr>
              <a:buSzPct val="133333"/>
              <a:buFont typeface="Courier New"/>
              <a:buChar char="o"/>
            </a:pPr>
            <a:r>
              <a:rPr sz="1800" lang="en"/>
              <a:t>In the event that a vehicle (that is connected to OnStar) is stolen, the police can be contacted by the owner of the car. Once the police are contacted and the car has been located (due to OnStar location services) the vehicle can be remotely controlled to slow down and eventually stop.</a:t>
            </a:r>
          </a:p>
          <a:p>
            <a:pPr rtl="0" lvl="0" indent="-419100" marL="457200">
              <a:buClr>
                <a:schemeClr val="dk1"/>
              </a:buClr>
              <a:buSzPct val="208333"/>
              <a:buFont typeface="Arial"/>
              <a:buChar char="•"/>
            </a:pPr>
            <a:r>
              <a:rPr sz="2400" lang="en"/>
              <a:t>Roadside Assistance:</a:t>
            </a:r>
          </a:p>
          <a:p>
            <a:pPr lvl="1" indent="-381000" marL="914400">
              <a:buClr>
                <a:schemeClr val="dk1"/>
              </a:buClr>
              <a:buSzPct val="133333"/>
              <a:buFont typeface="Courier New"/>
              <a:buChar char="o"/>
            </a:pPr>
            <a:r>
              <a:rPr sz="1800" lang="en"/>
              <a:t>This service can be used if your vehicle gets a flat tire, runs out of gas, etc. for vehicle related issues. Using the GPS locating devices, your vehicle can be pinpointed for assistance to be directed to you.</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OnStar Features Cont...</a:t>
            </a:r>
          </a:p>
        </p:txBody>
      </p:sp>
      <p:sp>
        <p:nvSpPr>
          <p:cNvPr id="72" name="Shape 7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Remote Services:</a:t>
            </a:r>
          </a:p>
          <a:p>
            <a:pPr rtl="0" lvl="1" indent="-381000" marL="914400">
              <a:buClr>
                <a:schemeClr val="dk1"/>
              </a:buClr>
              <a:buSzPct val="133333"/>
              <a:buFont typeface="Courier New"/>
              <a:buChar char="o"/>
            </a:pPr>
            <a:r>
              <a:rPr sz="1800" lang="en"/>
              <a:t>This service allows the vehicle owner to unlock their vehicle if they accidentally lock their keys inside the vehicle. By contacting OnStar and verifying as the owner, OnStar can send a signal to the vehicle to unlock the doors. This feature can also be used if a person can’t find their vehicle, say, in a parking lot. A signal can be sent to flash the vehicle lights and activate the horn.</a:t>
            </a:r>
          </a:p>
          <a:p>
            <a:pPr rtl="0" lvl="0" indent="-419100" marL="457200">
              <a:buClr>
                <a:schemeClr val="dk1"/>
              </a:buClr>
              <a:buSzPct val="208333"/>
              <a:buFont typeface="Arial"/>
              <a:buChar char="•"/>
            </a:pPr>
            <a:r>
              <a:rPr sz="2400" lang="en"/>
              <a:t>Vehicle Diagnostics:</a:t>
            </a:r>
          </a:p>
          <a:p>
            <a:pPr rtl="0" lvl="1" indent="-381000" marL="914400">
              <a:buClr>
                <a:schemeClr val="dk1"/>
              </a:buClr>
              <a:buSzPct val="133333"/>
              <a:buFont typeface="Courier New"/>
              <a:buChar char="o"/>
            </a:pPr>
            <a:r>
              <a:rPr sz="1800" lang="en"/>
              <a:t>A diagnostic report is sent to the owners of the vehicles on a monthly basis checking on the various systems in the car to make sure they are in working order.</a:t>
            </a:r>
          </a:p>
          <a:p>
            <a:pPr rtl="0" lvl="0" indent="-419100" marL="457200">
              <a:buClr>
                <a:schemeClr val="dk1"/>
              </a:buClr>
              <a:buSzPct val="208333"/>
              <a:buFont typeface="Arial"/>
              <a:buChar char="•"/>
            </a:pPr>
            <a:r>
              <a:rPr sz="2400" lang="en"/>
              <a:t>Turn-by-Turn Navigation: </a:t>
            </a:r>
          </a:p>
          <a:p>
            <a:pPr rtl="0" lvl="1" indent="-381000" marL="914400">
              <a:buClr>
                <a:schemeClr val="dk1"/>
              </a:buClr>
              <a:buSzPct val="133333"/>
              <a:buFont typeface="Courier New"/>
              <a:buChar char="o"/>
            </a:pPr>
            <a:r>
              <a:rPr sz="1800" lang="en"/>
              <a:t>Basic GPS directions to any given point. Location history is stored.</a:t>
            </a:r>
            <a:r>
              <a:rPr lang="en"/>
              <a:t> </a:t>
            </a:r>
          </a:p>
        </p:txBody>
      </p:sp>
      <p:sp>
        <p:nvSpPr>
          <p:cNvPr id="73" name="Shape 73"/>
          <p:cNvSpPr/>
          <p:nvPr/>
        </p:nvSpPr>
        <p:spPr>
          <a:xfrm>
            <a:off y="191950" x="6390550"/>
            <a:ext cy="2032000" cx="2540000"/>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sz="3000" lang="en"/>
              <a:t>So how do these features relate to unlinkability, untrackability, and privacy</a:t>
            </a:r>
            <a:r>
              <a:rPr lang="en"/>
              <a:t>?</a:t>
            </a:r>
          </a:p>
        </p:txBody>
      </p:sp>
      <p:sp>
        <p:nvSpPr>
          <p:cNvPr id="79" name="Shape 7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Examples: </a:t>
            </a:r>
          </a:p>
          <a:p>
            <a:pPr rtl="0" lvl="1" indent="-381000" marL="914400">
              <a:buClr>
                <a:schemeClr val="dk1"/>
              </a:buClr>
              <a:buSzPct val="80000"/>
              <a:buFont typeface="Courier New"/>
              <a:buChar char="o"/>
            </a:pPr>
            <a:r>
              <a:rPr lang="en"/>
              <a:t>Emergency Services-</a:t>
            </a:r>
          </a:p>
          <a:p>
            <a:pPr rtl="0" lvl="2" indent="-381000" marL="1371600">
              <a:buClr>
                <a:schemeClr val="dk1"/>
              </a:buClr>
              <a:buSzPct val="133333"/>
              <a:buFont typeface="Wingdings"/>
              <a:buChar char="§"/>
            </a:pPr>
            <a:r>
              <a:rPr u="sng" sz="1800" lang="en">
                <a:solidFill>
                  <a:srgbClr val="000000"/>
                </a:solidFill>
              </a:rPr>
              <a:t>Unlinkability</a:t>
            </a:r>
            <a:r>
              <a:rPr sz="1800" lang="en">
                <a:solidFill>
                  <a:srgbClr val="000000"/>
                </a:solidFill>
              </a:rPr>
              <a:t>: When an emergency occurs and the driver contacts OnStar, personal information pertaining to the customer is already on file with OnStar. This would allow the car to be linked to the  identity of the person.</a:t>
            </a:r>
          </a:p>
          <a:p>
            <a:pPr rtl="0" lvl="1" indent="-381000" marL="914400">
              <a:buClr>
                <a:schemeClr val="dk1"/>
              </a:buClr>
              <a:buSzPct val="80000"/>
              <a:buFont typeface="Courier New"/>
              <a:buChar char="o"/>
            </a:pPr>
            <a:r>
              <a:rPr lang="en"/>
              <a:t>Remote Services-</a:t>
            </a:r>
          </a:p>
          <a:p>
            <a:pPr rtl="0" lvl="2" indent="-381000" marL="1371600">
              <a:buClr>
                <a:schemeClr val="dk1"/>
              </a:buClr>
              <a:buSzPct val="133333"/>
              <a:buFont typeface="Wingdings"/>
              <a:buChar char="§"/>
            </a:pPr>
            <a:r>
              <a:rPr u="sng" sz="1800" lang="en">
                <a:solidFill>
                  <a:srgbClr val="000000"/>
                </a:solidFill>
              </a:rPr>
              <a:t>Untrackability</a:t>
            </a:r>
            <a:r>
              <a:rPr sz="1800" lang="en">
                <a:solidFill>
                  <a:srgbClr val="000000"/>
                </a:solidFill>
              </a:rPr>
              <a:t>: If a person used their smartphone to use these remote services, they could be tracked by their phone or their vehicle.</a:t>
            </a:r>
            <a:r>
              <a:rPr sz="1100" lang="en">
                <a:solidFill>
                  <a:srgbClr val="000000"/>
                </a:solidFill>
              </a:rPr>
              <a:t> </a:t>
            </a:r>
          </a:p>
          <a:p>
            <a:pPr rtl="0" lvl="1" indent="-381000" marL="914400">
              <a:buClr>
                <a:schemeClr val="dk1"/>
              </a:buClr>
              <a:buSzPct val="80000"/>
              <a:buFont typeface="Courier New"/>
              <a:buChar char="o"/>
            </a:pPr>
            <a:r>
              <a:rPr lang="en"/>
              <a:t>Turn-By-Turn Navigation-</a:t>
            </a:r>
          </a:p>
          <a:p>
            <a:pPr rtl="0" lvl="2" indent="-381000" marL="1371600">
              <a:buClr>
                <a:schemeClr val="dk1"/>
              </a:buClr>
              <a:buSzPct val="133333"/>
              <a:buFont typeface="Wingdings"/>
              <a:buChar char="§"/>
            </a:pPr>
            <a:r>
              <a:rPr u="sng" sz="1800" lang="en">
                <a:solidFill>
                  <a:srgbClr val="000000"/>
                </a:solidFill>
              </a:rPr>
              <a:t>Privacy</a:t>
            </a:r>
            <a:r>
              <a:rPr sz="1800" lang="en">
                <a:solidFill>
                  <a:srgbClr val="000000"/>
                </a:solidFill>
              </a:rPr>
              <a:t>: The location/destinations of customers is saved. Location privacy could definitely be breached here.</a:t>
            </a:r>
          </a:p>
          <a:p>
            <a:r>
              <a:t/>
            </a:r>
          </a:p>
          <a:p>
            <a:r>
              <a:t/>
            </a:r>
          </a:p>
        </p:txBody>
      </p:sp>
      <p:sp>
        <p:nvSpPr>
          <p:cNvPr id="80" name="Shape 80"/>
          <p:cNvSpPr/>
          <p:nvPr/>
        </p:nvSpPr>
        <p:spPr>
          <a:xfrm>
            <a:off y="5851275" x="2634296"/>
            <a:ext cy="899224" cx="3875425"/>
          </a:xfrm>
          <a:prstGeom prst="rect">
            <a:avLst/>
          </a:prstGeom>
          <a:blipFill>
            <a:blip r:embed="rId3"/>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t>STINGRAY DESCRIPTION</a:t>
            </a:r>
          </a:p>
          <a:p>
            <a:r>
              <a:t/>
            </a:r>
          </a:p>
        </p:txBody>
      </p:sp>
      <p:sp>
        <p:nvSpPr>
          <p:cNvPr id="86" name="Shape 86"/>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Stingray is a recording mechanism that the Federal Bureau of Investigation uses to listen in on phone conversations. Stingray also has  the ability to assume the capabilities of telephone towers, which can intercept incoming and outgoing call from anyone. This undercover system has caused a lot of controversy in regards to the constitutionality and legality of it uses and functions.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